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5"/>
  </p:notesMasterIdLst>
  <p:sldIdLst>
    <p:sldId id="256" r:id="rId2"/>
    <p:sldId id="257" r:id="rId3"/>
    <p:sldId id="267" r:id="rId4"/>
    <p:sldId id="258" r:id="rId5"/>
    <p:sldId id="268" r:id="rId6"/>
    <p:sldId id="260" r:id="rId7"/>
    <p:sldId id="261" r:id="rId8"/>
    <p:sldId id="262" r:id="rId9"/>
    <p:sldId id="269" r:id="rId10"/>
    <p:sldId id="263" r:id="rId11"/>
    <p:sldId id="264" r:id="rId12"/>
    <p:sldId id="270" r:id="rId13"/>
    <p:sldId id="265" r:id="rId14"/>
  </p:sldIdLst>
  <p:sldSz cx="14630400" cy="8229600"/>
  <p:notesSz cx="8229600" cy="14630400"/>
  <p:embeddedFontLst>
    <p:embeddedFont>
      <p:font typeface="Calibri" panose="020F0502020204030204" pitchFamily="34" charset="0"/>
      <p:regular r:id="rId16"/>
      <p:bold r:id="rId17"/>
      <p:italic r:id="rId18"/>
      <p:boldItalic r:id="rId19"/>
    </p:embeddedFont>
    <p:embeddedFont>
      <p:font typeface="Heebo" panose="020B0604020202020204" charset="-79"/>
      <p:regular r:id="rId20"/>
    </p:embeddedFont>
    <p:embeddedFont>
      <p:font typeface="Crimson Pro Semi Bold" panose="020B0604020202020204" charset="0"/>
      <p:regular r:id="rId21"/>
    </p:embeddedFont>
  </p:embeddedFontLst>
  <p:defaultTextStyle>
    <a:defPPr>
      <a:defRPr lang="vi-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100" d="100"/>
          <a:sy n="100" d="100"/>
        </p:scale>
        <p:origin x="18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60103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5944723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060301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690682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0F0F1"/>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57764"/>
            <a:ext cx="7556421" cy="2126337"/>
          </a:xfrm>
          <a:prstGeom prst="rect">
            <a:avLst/>
          </a:prstGeom>
          <a:noFill/>
          <a:ln/>
        </p:spPr>
        <p:txBody>
          <a:bodyPr wrap="squar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Phân Tích Cảm Xúc Bình Luận Facebook bằng NLP và Machine Learning</a:t>
            </a:r>
            <a:endParaRPr lang="en-US" sz="4450" dirty="0"/>
          </a:p>
        </p:txBody>
      </p:sp>
      <p:sp>
        <p:nvSpPr>
          <p:cNvPr id="4" name="Text 1"/>
          <p:cNvSpPr/>
          <p:nvPr/>
        </p:nvSpPr>
        <p:spPr>
          <a:xfrm>
            <a:off x="793790" y="3624263"/>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Trong kỷ nguyên số, mạng xã hội như Facebook trở thành phần không thể thiếu trong đời sống. Bình luận trên Facebook chứa thông tin quý giá về cảm nhận và thái độ người dùng. Phân tích cảm xúc giúp doanh nghiệp hiểu khách hàng, cải thiện sản phẩm và chiến lược marketing.</a:t>
            </a:r>
            <a:endParaRPr lang="en-US" sz="1750" dirty="0"/>
          </a:p>
        </p:txBody>
      </p:sp>
      <p:sp>
        <p:nvSpPr>
          <p:cNvPr id="5" name="Text 2"/>
          <p:cNvSpPr/>
          <p:nvPr/>
        </p:nvSpPr>
        <p:spPr>
          <a:xfrm>
            <a:off x="793790" y="5331023"/>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Hệ thống phân tích cảm xúc từ bình luận Facebook được xây dựng nhằm phân loại các bình luận thành tích cực và tiêu cực, sử dụng kỹ thuật xử lý ngôn ngữ tự nhiên và mô hình học máy.</a:t>
            </a:r>
            <a:endParaRPr lang="en-US" sz="1750" dirty="0"/>
          </a:p>
        </p:txBody>
      </p:sp>
      <p:sp>
        <p:nvSpPr>
          <p:cNvPr id="8" name="Text 5"/>
          <p:cNvSpPr/>
          <p:nvPr/>
        </p:nvSpPr>
        <p:spPr>
          <a:xfrm>
            <a:off x="1270040" y="6674882"/>
            <a:ext cx="3151942" cy="396835"/>
          </a:xfrm>
          <a:prstGeom prst="rect">
            <a:avLst/>
          </a:prstGeom>
          <a:noFill/>
          <a:ln/>
        </p:spPr>
        <p:txBody>
          <a:bodyPr wrap="none" lIns="0" tIns="0" rIns="0" bIns="0" rtlCol="0" anchor="t"/>
          <a:lstStyle/>
          <a:p>
            <a:pPr marL="0" indent="0" algn="l">
              <a:lnSpc>
                <a:spcPts val="3100"/>
              </a:lnSpc>
              <a:buNone/>
            </a:pP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737253"/>
            <a:ext cx="9251633"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Thực Nghiệm và Môi Trường Thực Hiện</a:t>
            </a:r>
            <a:endParaRPr lang="en-US" sz="4450" dirty="0"/>
          </a:p>
        </p:txBody>
      </p:sp>
      <p:sp>
        <p:nvSpPr>
          <p:cNvPr id="4" name="Shape 1"/>
          <p:cNvSpPr/>
          <p:nvPr/>
        </p:nvSpPr>
        <p:spPr>
          <a:xfrm>
            <a:off x="793790" y="4786193"/>
            <a:ext cx="510302" cy="510302"/>
          </a:xfrm>
          <a:prstGeom prst="roundRect">
            <a:avLst>
              <a:gd name="adj" fmla="val 6667"/>
            </a:avLst>
          </a:prstGeom>
          <a:solidFill>
            <a:srgbClr val="F2EEEE"/>
          </a:solidFill>
          <a:ln/>
        </p:spPr>
      </p:sp>
      <p:sp>
        <p:nvSpPr>
          <p:cNvPr id="5" name="Text 2"/>
          <p:cNvSpPr/>
          <p:nvPr/>
        </p:nvSpPr>
        <p:spPr>
          <a:xfrm>
            <a:off x="1530906" y="486406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Mục đích thực nghiệm</a:t>
            </a:r>
            <a:endParaRPr lang="en-US" sz="2200" dirty="0"/>
          </a:p>
        </p:txBody>
      </p:sp>
      <p:sp>
        <p:nvSpPr>
          <p:cNvPr id="6" name="Text 3"/>
          <p:cNvSpPr/>
          <p:nvPr/>
        </p:nvSpPr>
        <p:spPr>
          <a:xfrm>
            <a:off x="1530906" y="5354479"/>
            <a:ext cx="5642610"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Kiểm tra hoạt động chương trình và đánh giá hiệu quả mô hình phân loại cảm xúc.</a:t>
            </a:r>
            <a:endParaRPr lang="en-US" sz="1750" dirty="0"/>
          </a:p>
        </p:txBody>
      </p:sp>
      <p:sp>
        <p:nvSpPr>
          <p:cNvPr id="7" name="Text 4"/>
          <p:cNvSpPr/>
          <p:nvPr/>
        </p:nvSpPr>
        <p:spPr>
          <a:xfrm>
            <a:off x="1530906" y="6216372"/>
            <a:ext cx="5642610"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Hiển thị kết quả trực quan qua biểu đồ Pie Chart.</a:t>
            </a:r>
            <a:endParaRPr lang="en-US" sz="1750" dirty="0"/>
          </a:p>
        </p:txBody>
      </p:sp>
      <p:sp>
        <p:nvSpPr>
          <p:cNvPr id="8" name="Shape 5"/>
          <p:cNvSpPr/>
          <p:nvPr/>
        </p:nvSpPr>
        <p:spPr>
          <a:xfrm>
            <a:off x="7457003" y="4786193"/>
            <a:ext cx="510302" cy="510302"/>
          </a:xfrm>
          <a:prstGeom prst="roundRect">
            <a:avLst>
              <a:gd name="adj" fmla="val 6667"/>
            </a:avLst>
          </a:prstGeom>
          <a:solidFill>
            <a:srgbClr val="F2EEEE"/>
          </a:solidFill>
          <a:ln/>
        </p:spPr>
      </p:sp>
      <p:sp>
        <p:nvSpPr>
          <p:cNvPr id="9" name="Text 6"/>
          <p:cNvSpPr/>
          <p:nvPr/>
        </p:nvSpPr>
        <p:spPr>
          <a:xfrm>
            <a:off x="8194119" y="4864060"/>
            <a:ext cx="2878574"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Môi trường thực nghiệm</a:t>
            </a:r>
            <a:endParaRPr lang="en-US" sz="2200" dirty="0"/>
          </a:p>
        </p:txBody>
      </p:sp>
      <p:sp>
        <p:nvSpPr>
          <p:cNvPr id="10" name="Text 7"/>
          <p:cNvSpPr/>
          <p:nvPr/>
        </p:nvSpPr>
        <p:spPr>
          <a:xfrm>
            <a:off x="8194119" y="5354479"/>
            <a:ext cx="564261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Phần cứng: Máy tính CPU i5, RAM 8GB.</a:t>
            </a:r>
            <a:endParaRPr lang="en-US" sz="1750" dirty="0"/>
          </a:p>
        </p:txBody>
      </p:sp>
      <p:sp>
        <p:nvSpPr>
          <p:cNvPr id="11" name="Text 8"/>
          <p:cNvSpPr/>
          <p:nvPr/>
        </p:nvSpPr>
        <p:spPr>
          <a:xfrm>
            <a:off x="8194119" y="5796677"/>
            <a:ext cx="5642610"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Phần mềm: Python 3.8, Pandas, Scikit-Learn, Matplotlib, Jupyter Notebook.</a:t>
            </a:r>
            <a:endParaRPr lang="en-US" sz="1750" dirty="0"/>
          </a:p>
        </p:txBody>
      </p:sp>
      <p:sp>
        <p:nvSpPr>
          <p:cNvPr id="12" name="Text 9"/>
          <p:cNvSpPr/>
          <p:nvPr/>
        </p:nvSpPr>
        <p:spPr>
          <a:xfrm>
            <a:off x="8194119" y="6601778"/>
            <a:ext cx="5642610"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Dữ liệu: Bộ Facebook Comments Sentiment từ Kaggle.</a:t>
            </a:r>
            <a:endParaRPr lang="en-US" sz="1750" dirty="0"/>
          </a:p>
        </p:txBody>
      </p:sp>
      <p:sp>
        <p:nvSpPr>
          <p:cNvPr id="13" name="Rectangle 12"/>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27472"/>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Kết Quả Thực Nghiệm và Đánh Giá</a:t>
            </a:r>
            <a:endParaRPr lang="en-US" sz="4450" dirty="0"/>
          </a:p>
        </p:txBody>
      </p:sp>
      <p:sp>
        <p:nvSpPr>
          <p:cNvPr id="4" name="Shape 1"/>
          <p:cNvSpPr/>
          <p:nvPr/>
        </p:nvSpPr>
        <p:spPr>
          <a:xfrm>
            <a:off x="6280190" y="2485192"/>
            <a:ext cx="7556421" cy="3054906"/>
          </a:xfrm>
          <a:prstGeom prst="roundRect">
            <a:avLst>
              <a:gd name="adj" fmla="val 1114"/>
            </a:avLst>
          </a:prstGeom>
          <a:noFill/>
          <a:ln w="7620">
            <a:solidFill>
              <a:srgbClr val="000000">
                <a:alpha val="8000"/>
              </a:srgbClr>
            </a:solidFill>
            <a:prstDash val="solid"/>
          </a:ln>
        </p:spPr>
      </p:sp>
      <p:sp>
        <p:nvSpPr>
          <p:cNvPr id="5" name="Shape 2"/>
          <p:cNvSpPr/>
          <p:nvPr/>
        </p:nvSpPr>
        <p:spPr>
          <a:xfrm>
            <a:off x="6287810" y="2492812"/>
            <a:ext cx="7541181" cy="650319"/>
          </a:xfrm>
          <a:prstGeom prst="rect">
            <a:avLst/>
          </a:prstGeom>
          <a:solidFill>
            <a:srgbClr val="FFFFFF">
              <a:alpha val="4000"/>
            </a:srgbClr>
          </a:solidFill>
          <a:ln/>
        </p:spPr>
      </p:sp>
      <p:sp>
        <p:nvSpPr>
          <p:cNvPr id="6" name="Text 3"/>
          <p:cNvSpPr/>
          <p:nvPr/>
        </p:nvSpPr>
        <p:spPr>
          <a:xfrm>
            <a:off x="6514981" y="2636520"/>
            <a:ext cx="105072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Mô hình</a:t>
            </a:r>
            <a:endParaRPr lang="en-US" sz="1750" dirty="0"/>
          </a:p>
        </p:txBody>
      </p:sp>
      <p:sp>
        <p:nvSpPr>
          <p:cNvPr id="7" name="Text 4"/>
          <p:cNvSpPr/>
          <p:nvPr/>
        </p:nvSpPr>
        <p:spPr>
          <a:xfrm>
            <a:off x="8026956" y="2636520"/>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Accuracy</a:t>
            </a:r>
            <a:endParaRPr lang="en-US" sz="1750" dirty="0"/>
          </a:p>
        </p:txBody>
      </p:sp>
      <p:sp>
        <p:nvSpPr>
          <p:cNvPr id="8" name="Text 5"/>
          <p:cNvSpPr/>
          <p:nvPr/>
        </p:nvSpPr>
        <p:spPr>
          <a:xfrm>
            <a:off x="9535120" y="2636520"/>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Precision</a:t>
            </a:r>
            <a:endParaRPr lang="en-US" sz="1750" dirty="0"/>
          </a:p>
        </p:txBody>
      </p:sp>
      <p:sp>
        <p:nvSpPr>
          <p:cNvPr id="9" name="Text 6"/>
          <p:cNvSpPr/>
          <p:nvPr/>
        </p:nvSpPr>
        <p:spPr>
          <a:xfrm>
            <a:off x="11043285" y="2636520"/>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Recall</a:t>
            </a:r>
            <a:endParaRPr lang="en-US" sz="1750" dirty="0"/>
          </a:p>
        </p:txBody>
      </p:sp>
      <p:sp>
        <p:nvSpPr>
          <p:cNvPr id="10" name="Text 7"/>
          <p:cNvSpPr/>
          <p:nvPr/>
        </p:nvSpPr>
        <p:spPr>
          <a:xfrm>
            <a:off x="12551450" y="2636520"/>
            <a:ext cx="105072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F1-score</a:t>
            </a:r>
            <a:endParaRPr lang="en-US" sz="1750" dirty="0"/>
          </a:p>
        </p:txBody>
      </p:sp>
      <p:sp>
        <p:nvSpPr>
          <p:cNvPr id="11" name="Shape 8"/>
          <p:cNvSpPr/>
          <p:nvPr/>
        </p:nvSpPr>
        <p:spPr>
          <a:xfrm>
            <a:off x="6287810" y="3143131"/>
            <a:ext cx="7541181" cy="1013222"/>
          </a:xfrm>
          <a:prstGeom prst="rect">
            <a:avLst/>
          </a:prstGeom>
          <a:solidFill>
            <a:srgbClr val="000000">
              <a:alpha val="4000"/>
            </a:srgbClr>
          </a:solidFill>
          <a:ln/>
        </p:spPr>
      </p:sp>
      <p:sp>
        <p:nvSpPr>
          <p:cNvPr id="12" name="Text 9"/>
          <p:cNvSpPr/>
          <p:nvPr/>
        </p:nvSpPr>
        <p:spPr>
          <a:xfrm>
            <a:off x="6514981" y="3286839"/>
            <a:ext cx="1050727"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Naive Bayes</a:t>
            </a:r>
            <a:endParaRPr lang="en-US" sz="1750" dirty="0"/>
          </a:p>
        </p:txBody>
      </p:sp>
      <p:sp>
        <p:nvSpPr>
          <p:cNvPr id="13" name="Text 10"/>
          <p:cNvSpPr/>
          <p:nvPr/>
        </p:nvSpPr>
        <p:spPr>
          <a:xfrm>
            <a:off x="8026956" y="3286839"/>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85%</a:t>
            </a:r>
            <a:endParaRPr lang="en-US" sz="1750" dirty="0"/>
          </a:p>
        </p:txBody>
      </p:sp>
      <p:sp>
        <p:nvSpPr>
          <p:cNvPr id="14" name="Text 11"/>
          <p:cNvSpPr/>
          <p:nvPr/>
        </p:nvSpPr>
        <p:spPr>
          <a:xfrm>
            <a:off x="9535120" y="3286839"/>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0.83</a:t>
            </a:r>
            <a:endParaRPr lang="en-US" sz="1750" dirty="0"/>
          </a:p>
        </p:txBody>
      </p:sp>
      <p:sp>
        <p:nvSpPr>
          <p:cNvPr id="15" name="Text 12"/>
          <p:cNvSpPr/>
          <p:nvPr/>
        </p:nvSpPr>
        <p:spPr>
          <a:xfrm>
            <a:off x="11043285" y="3286839"/>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0.87</a:t>
            </a:r>
            <a:endParaRPr lang="en-US" sz="1750" dirty="0"/>
          </a:p>
        </p:txBody>
      </p:sp>
      <p:sp>
        <p:nvSpPr>
          <p:cNvPr id="16" name="Text 13"/>
          <p:cNvSpPr/>
          <p:nvPr/>
        </p:nvSpPr>
        <p:spPr>
          <a:xfrm>
            <a:off x="12551450" y="3286839"/>
            <a:ext cx="105072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0.85</a:t>
            </a:r>
            <a:endParaRPr lang="en-US" sz="1750" dirty="0"/>
          </a:p>
        </p:txBody>
      </p:sp>
      <p:sp>
        <p:nvSpPr>
          <p:cNvPr id="17" name="Shape 14"/>
          <p:cNvSpPr/>
          <p:nvPr/>
        </p:nvSpPr>
        <p:spPr>
          <a:xfrm>
            <a:off x="6287810" y="4156353"/>
            <a:ext cx="7541181" cy="1376124"/>
          </a:xfrm>
          <a:prstGeom prst="rect">
            <a:avLst/>
          </a:prstGeom>
          <a:solidFill>
            <a:srgbClr val="FFFFFF">
              <a:alpha val="4000"/>
            </a:srgbClr>
          </a:solidFill>
          <a:ln/>
        </p:spPr>
      </p:sp>
      <p:sp>
        <p:nvSpPr>
          <p:cNvPr id="18" name="Text 15"/>
          <p:cNvSpPr/>
          <p:nvPr/>
        </p:nvSpPr>
        <p:spPr>
          <a:xfrm>
            <a:off x="6514981" y="4300061"/>
            <a:ext cx="1050727"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Logistic Regression</a:t>
            </a:r>
            <a:endParaRPr lang="en-US" sz="1750" dirty="0"/>
          </a:p>
        </p:txBody>
      </p:sp>
      <p:sp>
        <p:nvSpPr>
          <p:cNvPr id="19" name="Text 16"/>
          <p:cNvSpPr/>
          <p:nvPr/>
        </p:nvSpPr>
        <p:spPr>
          <a:xfrm>
            <a:off x="8026956" y="4300061"/>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88%</a:t>
            </a:r>
            <a:endParaRPr lang="en-US" sz="1750" dirty="0"/>
          </a:p>
        </p:txBody>
      </p:sp>
      <p:sp>
        <p:nvSpPr>
          <p:cNvPr id="20" name="Text 17"/>
          <p:cNvSpPr/>
          <p:nvPr/>
        </p:nvSpPr>
        <p:spPr>
          <a:xfrm>
            <a:off x="9535120" y="4300061"/>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0.86</a:t>
            </a:r>
            <a:endParaRPr lang="en-US" sz="1750" dirty="0"/>
          </a:p>
        </p:txBody>
      </p:sp>
      <p:sp>
        <p:nvSpPr>
          <p:cNvPr id="21" name="Text 18"/>
          <p:cNvSpPr/>
          <p:nvPr/>
        </p:nvSpPr>
        <p:spPr>
          <a:xfrm>
            <a:off x="11043285" y="4300061"/>
            <a:ext cx="104691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0.90</a:t>
            </a:r>
            <a:endParaRPr lang="en-US" sz="1750" dirty="0"/>
          </a:p>
        </p:txBody>
      </p:sp>
      <p:sp>
        <p:nvSpPr>
          <p:cNvPr id="22" name="Text 19"/>
          <p:cNvSpPr/>
          <p:nvPr/>
        </p:nvSpPr>
        <p:spPr>
          <a:xfrm>
            <a:off x="12551450" y="4300061"/>
            <a:ext cx="1050727"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0.88</a:t>
            </a:r>
            <a:endParaRPr lang="en-US" sz="1750" dirty="0"/>
          </a:p>
        </p:txBody>
      </p:sp>
      <p:sp>
        <p:nvSpPr>
          <p:cNvPr id="23" name="Text 20"/>
          <p:cNvSpPr/>
          <p:nvPr/>
        </p:nvSpPr>
        <p:spPr>
          <a:xfrm>
            <a:off x="6280190" y="5795248"/>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Logistic Regression cho hiệu quả cao hơn một chút, thể hiện khả năng phân biệt tốt đặc trưng TF-IDF.</a:t>
            </a:r>
            <a:endParaRPr lang="en-US" sz="1750" dirty="0"/>
          </a:p>
        </p:txBody>
      </p:sp>
      <p:sp>
        <p:nvSpPr>
          <p:cNvPr id="24" name="Text 21"/>
          <p:cNvSpPr/>
          <p:nvPr/>
        </p:nvSpPr>
        <p:spPr>
          <a:xfrm>
            <a:off x="6280190" y="6776204"/>
            <a:ext cx="7556421"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Chương trình hoạt động ổn định, trực quan hóa giúp người dùng dễ hình dung phân bố cảm xúc.</a:t>
            </a:r>
            <a:endParaRPr lang="en-US" sz="1750" dirty="0"/>
          </a:p>
        </p:txBody>
      </p:sp>
      <p:sp>
        <p:nvSpPr>
          <p:cNvPr id="25" name="Rectangle 24"/>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465095" y="-1851861"/>
            <a:ext cx="20037866" cy="11271299"/>
          </a:xfrm>
          <a:prstGeom prst="rect">
            <a:avLst/>
          </a:prstGeom>
        </p:spPr>
      </p:pic>
    </p:spTree>
    <p:extLst>
      <p:ext uri="{BB962C8B-B14F-4D97-AF65-F5344CB8AC3E}">
        <p14:creationId xmlns:p14="http://schemas.microsoft.com/office/powerpoint/2010/main" val="42123908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9257" y="1059775"/>
            <a:ext cx="6354842" cy="642104"/>
          </a:xfrm>
          <a:prstGeom prst="rect">
            <a:avLst/>
          </a:prstGeom>
          <a:noFill/>
          <a:ln/>
        </p:spPr>
        <p:txBody>
          <a:bodyPr wrap="none" lIns="0" tIns="0" rIns="0" bIns="0" rtlCol="0" anchor="t"/>
          <a:lstStyle/>
          <a:p>
            <a:pPr marL="0" indent="0" algn="l">
              <a:lnSpc>
                <a:spcPts val="5050"/>
              </a:lnSpc>
              <a:buNone/>
            </a:pPr>
            <a:r>
              <a:rPr lang="en-US" sz="4000" dirty="0">
                <a:solidFill>
                  <a:srgbClr val="152D47"/>
                </a:solidFill>
                <a:latin typeface="Crimson Pro Semi Bold" pitchFamily="34" charset="0"/>
                <a:ea typeface="Crimson Pro Semi Bold" pitchFamily="34" charset="-122"/>
                <a:cs typeface="Crimson Pro Semi Bold" pitchFamily="34" charset="-120"/>
              </a:rPr>
              <a:t>Kết Luận và Hướng Phát Triển</a:t>
            </a:r>
            <a:endParaRPr lang="en-US" sz="4000" dirty="0"/>
          </a:p>
        </p:txBody>
      </p:sp>
      <p:sp>
        <p:nvSpPr>
          <p:cNvPr id="4" name="Shape 1"/>
          <p:cNvSpPr/>
          <p:nvPr/>
        </p:nvSpPr>
        <p:spPr>
          <a:xfrm>
            <a:off x="719257" y="2010132"/>
            <a:ext cx="462320" cy="462320"/>
          </a:xfrm>
          <a:prstGeom prst="roundRect">
            <a:avLst>
              <a:gd name="adj" fmla="val 6668"/>
            </a:avLst>
          </a:prstGeom>
          <a:solidFill>
            <a:srgbClr val="F2EEEE"/>
          </a:solidFill>
          <a:ln/>
        </p:spPr>
      </p:sp>
      <p:sp>
        <p:nvSpPr>
          <p:cNvPr id="5" name="Text 2"/>
          <p:cNvSpPr/>
          <p:nvPr/>
        </p:nvSpPr>
        <p:spPr>
          <a:xfrm>
            <a:off x="1387078" y="2080736"/>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Những gì đã đạt được</a:t>
            </a:r>
            <a:endParaRPr lang="en-US" sz="2000" dirty="0"/>
          </a:p>
        </p:txBody>
      </p:sp>
      <p:sp>
        <p:nvSpPr>
          <p:cNvPr id="6" name="Text 3"/>
          <p:cNvSpPr/>
          <p:nvPr/>
        </p:nvSpPr>
        <p:spPr>
          <a:xfrm>
            <a:off x="1387078" y="2525078"/>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Xây dựng hệ thống phân tích cảm xúc sử dụng NLP và Machine Learning.</a:t>
            </a:r>
            <a:endParaRPr lang="en-US" sz="1600" dirty="0"/>
          </a:p>
        </p:txBody>
      </p:sp>
      <p:sp>
        <p:nvSpPr>
          <p:cNvPr id="7" name="Text 4"/>
          <p:cNvSpPr/>
          <p:nvPr/>
        </p:nvSpPr>
        <p:spPr>
          <a:xfrm>
            <a:off x="1387078" y="2925723"/>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Áp dụng thành công Pandas, Scikit-Learn, Matplotlib.</a:t>
            </a:r>
            <a:endParaRPr lang="en-US" sz="1600" dirty="0"/>
          </a:p>
        </p:txBody>
      </p:sp>
      <p:sp>
        <p:nvSpPr>
          <p:cNvPr id="8" name="Text 5"/>
          <p:cNvSpPr/>
          <p:nvPr/>
        </p:nvSpPr>
        <p:spPr>
          <a:xfrm>
            <a:off x="1387078" y="3326368"/>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So sánh và đánh giá hai mô hình Naive Bayes và Logistic Regression.</a:t>
            </a:r>
            <a:endParaRPr lang="en-US" sz="1600" dirty="0"/>
          </a:p>
        </p:txBody>
      </p:sp>
      <p:sp>
        <p:nvSpPr>
          <p:cNvPr id="9" name="Text 6"/>
          <p:cNvSpPr/>
          <p:nvPr/>
        </p:nvSpPr>
        <p:spPr>
          <a:xfrm>
            <a:off x="1387078" y="3727013"/>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Trực quan hóa dữ liệu bằng biểu đồ Pie Chart hiệu quả.</a:t>
            </a:r>
            <a:endParaRPr lang="en-US" sz="1600" dirty="0"/>
          </a:p>
        </p:txBody>
      </p:sp>
      <p:sp>
        <p:nvSpPr>
          <p:cNvPr id="10" name="Shape 7"/>
          <p:cNvSpPr/>
          <p:nvPr/>
        </p:nvSpPr>
        <p:spPr>
          <a:xfrm>
            <a:off x="719257" y="4466749"/>
            <a:ext cx="462320" cy="462320"/>
          </a:xfrm>
          <a:prstGeom prst="roundRect">
            <a:avLst>
              <a:gd name="adj" fmla="val 6668"/>
            </a:avLst>
          </a:prstGeom>
          <a:solidFill>
            <a:srgbClr val="F2EEEE"/>
          </a:solidFill>
          <a:ln/>
        </p:spPr>
      </p:sp>
      <p:sp>
        <p:nvSpPr>
          <p:cNvPr id="11" name="Text 8"/>
          <p:cNvSpPr/>
          <p:nvPr/>
        </p:nvSpPr>
        <p:spPr>
          <a:xfrm>
            <a:off x="1387078" y="4537353"/>
            <a:ext cx="2568893" cy="321112"/>
          </a:xfrm>
          <a:prstGeom prst="rect">
            <a:avLst/>
          </a:prstGeom>
          <a:noFill/>
          <a:ln/>
        </p:spPr>
        <p:txBody>
          <a:bodyPr wrap="none" lIns="0" tIns="0" rIns="0" bIns="0" rtlCol="0" anchor="t"/>
          <a:lstStyle/>
          <a:p>
            <a:pPr marL="0" indent="0" algn="l">
              <a:lnSpc>
                <a:spcPts val="2500"/>
              </a:lnSpc>
              <a:buNone/>
            </a:pPr>
            <a:r>
              <a:rPr lang="en-US" sz="2000" dirty="0">
                <a:solidFill>
                  <a:srgbClr val="4C4C4D"/>
                </a:solidFill>
                <a:latin typeface="Crimson Pro Semi Bold" pitchFamily="34" charset="0"/>
                <a:ea typeface="Crimson Pro Semi Bold" pitchFamily="34" charset="-122"/>
                <a:cs typeface="Crimson Pro Semi Bold" pitchFamily="34" charset="-120"/>
              </a:rPr>
              <a:t>Hướng phát triển</a:t>
            </a:r>
            <a:endParaRPr lang="en-US" sz="2000" dirty="0"/>
          </a:p>
        </p:txBody>
      </p:sp>
      <p:sp>
        <p:nvSpPr>
          <p:cNvPr id="12" name="Text 9"/>
          <p:cNvSpPr/>
          <p:nvPr/>
        </p:nvSpPr>
        <p:spPr>
          <a:xfrm>
            <a:off x="1387078" y="4981694"/>
            <a:ext cx="7037665" cy="657463"/>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Mở rộng dữ liệu, thử nghiệm mô hình hiện đại như SVM, Random Forest, Deep Learning, BERT.</a:t>
            </a:r>
            <a:endParaRPr lang="en-US" sz="1600" dirty="0"/>
          </a:p>
        </p:txBody>
      </p:sp>
      <p:sp>
        <p:nvSpPr>
          <p:cNvPr id="13" name="Text 10"/>
          <p:cNvSpPr/>
          <p:nvPr/>
        </p:nvSpPr>
        <p:spPr>
          <a:xfrm>
            <a:off x="1387078" y="5711071"/>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Nâng cao tiền xử lý với stemming, lemmatization, word embeddings.</a:t>
            </a:r>
            <a:endParaRPr lang="en-US" sz="1600" dirty="0"/>
          </a:p>
        </p:txBody>
      </p:sp>
      <p:sp>
        <p:nvSpPr>
          <p:cNvPr id="14" name="Text 11"/>
          <p:cNvSpPr/>
          <p:nvPr/>
        </p:nvSpPr>
        <p:spPr>
          <a:xfrm>
            <a:off x="1387078" y="6111716"/>
            <a:ext cx="7037665" cy="657463"/>
          </a:xfrm>
          <a:prstGeom prst="rect">
            <a:avLst/>
          </a:prstGeom>
          <a:noFill/>
          <a:ln/>
        </p:spPr>
        <p:txBody>
          <a:bodyPr wrap="squar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Phát triển giao diện web cho phép người dùng upload và xem kết quả trực tiếp.</a:t>
            </a:r>
            <a:endParaRPr lang="en-US" sz="1600" dirty="0"/>
          </a:p>
        </p:txBody>
      </p:sp>
      <p:sp>
        <p:nvSpPr>
          <p:cNvPr id="15" name="Text 12"/>
          <p:cNvSpPr/>
          <p:nvPr/>
        </p:nvSpPr>
        <p:spPr>
          <a:xfrm>
            <a:off x="1387078" y="6841093"/>
            <a:ext cx="7037665" cy="328732"/>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4C4C4D"/>
                </a:solidFill>
                <a:latin typeface="Heebo" pitchFamily="34" charset="0"/>
                <a:ea typeface="Heebo" pitchFamily="34" charset="-122"/>
                <a:cs typeface="Heebo" pitchFamily="34" charset="-120"/>
              </a:rPr>
              <a:t>Bổ sung phân loại đa nhãn như trung tính, tức giận, vui, buồn.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1939052"/>
            <a:ext cx="6680835"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Bối Cảnh và Mục Tiêu Đề Tài</a:t>
            </a:r>
            <a:endParaRPr lang="en-US" sz="4450" dirty="0"/>
          </a:p>
        </p:txBody>
      </p:sp>
      <p:sp>
        <p:nvSpPr>
          <p:cNvPr id="3" name="Text 1"/>
          <p:cNvSpPr/>
          <p:nvPr/>
        </p:nvSpPr>
        <p:spPr>
          <a:xfrm>
            <a:off x="793790" y="3214807"/>
            <a:ext cx="3298388"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Bối cảnh và lý do chọn đề tài</a:t>
            </a:r>
            <a:endParaRPr lang="en-US" sz="2200" dirty="0"/>
          </a:p>
        </p:txBody>
      </p:sp>
      <p:sp>
        <p:nvSpPr>
          <p:cNvPr id="4" name="Text 2"/>
          <p:cNvSpPr/>
          <p:nvPr/>
        </p:nvSpPr>
        <p:spPr>
          <a:xfrm>
            <a:off x="793790" y="3795951"/>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Mạng xã hội là kênh giao tiếp quan trọng, bình luận chứa cảm xúc người dùng. Phân tích cảm xúc giúp doanh nghiệp hiểu và quản lý danh tiếng.</a:t>
            </a:r>
            <a:endParaRPr lang="en-US" sz="1750" dirty="0"/>
          </a:p>
        </p:txBody>
      </p:sp>
      <p:sp>
        <p:nvSpPr>
          <p:cNvPr id="5" name="Text 3"/>
          <p:cNvSpPr/>
          <p:nvPr/>
        </p:nvSpPr>
        <p:spPr>
          <a:xfrm>
            <a:off x="7599521" y="321480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Mục tiêu đề tài</a:t>
            </a:r>
            <a:endParaRPr lang="en-US" sz="2200" dirty="0"/>
          </a:p>
        </p:txBody>
      </p:sp>
      <p:sp>
        <p:nvSpPr>
          <p:cNvPr id="6" name="Text 4"/>
          <p:cNvSpPr/>
          <p:nvPr/>
        </p:nvSpPr>
        <p:spPr>
          <a:xfrm>
            <a:off x="7599521" y="37959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Phân loại bình luận thành tích cực và tiêu cực.</a:t>
            </a:r>
            <a:endParaRPr lang="en-US" sz="1750" dirty="0"/>
          </a:p>
        </p:txBody>
      </p:sp>
      <p:sp>
        <p:nvSpPr>
          <p:cNvPr id="7" name="Text 5"/>
          <p:cNvSpPr/>
          <p:nvPr/>
        </p:nvSpPr>
        <p:spPr>
          <a:xfrm>
            <a:off x="7599521" y="423814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Xây dựng mô hình học máy với NLP để nhận dạng cảm xúc.</a:t>
            </a:r>
            <a:endParaRPr lang="en-US" sz="1750" dirty="0"/>
          </a:p>
        </p:txBody>
      </p:sp>
      <p:sp>
        <p:nvSpPr>
          <p:cNvPr id="8" name="Text 6"/>
          <p:cNvSpPr/>
          <p:nvPr/>
        </p:nvSpPr>
        <p:spPr>
          <a:xfrm>
            <a:off x="7599521"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Trực quan hóa tỷ lệ cảm xúc bằng biểu đồ Pie Chart.</a:t>
            </a:r>
            <a:endParaRPr lang="en-US" sz="1750" dirty="0"/>
          </a:p>
        </p:txBody>
      </p:sp>
      <p:sp>
        <p:nvSpPr>
          <p:cNvPr id="9" name="Text 7"/>
          <p:cNvSpPr/>
          <p:nvPr/>
        </p:nvSpPr>
        <p:spPr>
          <a:xfrm>
            <a:off x="7599521" y="548544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So sánh hiệu quả mô hình Naive Bayes và Logistic Regression.</a:t>
            </a:r>
            <a:endParaRPr lang="en-US" sz="1750" dirty="0"/>
          </a:p>
        </p:txBody>
      </p:sp>
      <p:sp>
        <p:nvSpPr>
          <p:cNvPr id="11" name="Rectangle 10"/>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2523053"/>
            <a:ext cx="11814096"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Xử Lý Dữ Liệu và Ngôn Ngữ Tự Nhiên trong Python</a:t>
            </a:r>
            <a:endParaRPr lang="en-US" sz="4450" dirty="0"/>
          </a:p>
        </p:txBody>
      </p:sp>
      <p:sp>
        <p:nvSpPr>
          <p:cNvPr id="3" name="Text 1"/>
          <p:cNvSpPr/>
          <p:nvPr/>
        </p:nvSpPr>
        <p:spPr>
          <a:xfrm>
            <a:off x="793790" y="3798808"/>
            <a:ext cx="3565684"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Xử lý dữ liệu với List và Pandas</a:t>
            </a:r>
            <a:endParaRPr lang="en-US" sz="2200" dirty="0"/>
          </a:p>
        </p:txBody>
      </p:sp>
      <p:sp>
        <p:nvSpPr>
          <p:cNvPr id="4" name="Text 2"/>
          <p:cNvSpPr/>
          <p:nvPr/>
        </p:nvSpPr>
        <p:spPr>
          <a:xfrm>
            <a:off x="793790" y="4379952"/>
            <a:ext cx="6244709"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List lưu trữ chuỗi bình luận linh hoạt, hỗ trợ tiền xử lý. Pandas giúp đọc, làm sạch, và quản lý dữ liệu bảng hiệu quả, chuẩn bị cho mô hình học máy.</a:t>
            </a:r>
            <a:endParaRPr lang="en-US" sz="1750" dirty="0"/>
          </a:p>
        </p:txBody>
      </p:sp>
      <p:sp>
        <p:nvSpPr>
          <p:cNvPr id="5" name="Text 3"/>
          <p:cNvSpPr/>
          <p:nvPr/>
        </p:nvSpPr>
        <p:spPr>
          <a:xfrm>
            <a:off x="7599521" y="3798808"/>
            <a:ext cx="3367326"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Tiền xử lý văn bản trong NLP</a:t>
            </a:r>
            <a:endParaRPr lang="en-US" sz="2200" dirty="0"/>
          </a:p>
        </p:txBody>
      </p:sp>
      <p:sp>
        <p:nvSpPr>
          <p:cNvPr id="6" name="Text 4"/>
          <p:cNvSpPr/>
          <p:nvPr/>
        </p:nvSpPr>
        <p:spPr>
          <a:xfrm>
            <a:off x="7599521" y="437995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Chuyển chữ thường, loại bỏ ký tự đặc biệt, stopwords.</a:t>
            </a:r>
            <a:endParaRPr lang="en-US" sz="1750" dirty="0"/>
          </a:p>
        </p:txBody>
      </p:sp>
      <p:sp>
        <p:nvSpPr>
          <p:cNvPr id="7" name="Text 5"/>
          <p:cNvSpPr/>
          <p:nvPr/>
        </p:nvSpPr>
        <p:spPr>
          <a:xfrm>
            <a:off x="7599521" y="482215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Tách từ (tokenization) để chuẩn hóa dữ liệu.</a:t>
            </a:r>
            <a:endParaRPr lang="en-US" sz="1750" dirty="0"/>
          </a:p>
        </p:txBody>
      </p:sp>
      <p:sp>
        <p:nvSpPr>
          <p:cNvPr id="8" name="Text 6"/>
          <p:cNvSpPr/>
          <p:nvPr/>
        </p:nvSpPr>
        <p:spPr>
          <a:xfrm>
            <a:off x="7599521" y="52643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Trích xuất đặc trưng bằng CountVectorizer và TF-IDF.</a:t>
            </a:r>
            <a:endParaRPr lang="en-US" sz="1750" dirty="0"/>
          </a:p>
        </p:txBody>
      </p:sp>
      <p:sp>
        <p:nvSpPr>
          <p:cNvPr id="9" name="Rectangle 8"/>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5456364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74909"/>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Cơ Sở Lý Thuyết: Xử Lý Dữ Liệu và NLP</a:t>
            </a:r>
            <a:endParaRPr lang="en-US" sz="4450" dirty="0"/>
          </a:p>
        </p:txBody>
      </p:sp>
      <p:sp>
        <p:nvSpPr>
          <p:cNvPr id="4" name="Shape 1"/>
          <p:cNvSpPr/>
          <p:nvPr/>
        </p:nvSpPr>
        <p:spPr>
          <a:xfrm>
            <a:off x="793790" y="2932628"/>
            <a:ext cx="510302" cy="510302"/>
          </a:xfrm>
          <a:prstGeom prst="roundRect">
            <a:avLst>
              <a:gd name="adj" fmla="val 6667"/>
            </a:avLst>
          </a:prstGeom>
          <a:solidFill>
            <a:srgbClr val="F2EEEE"/>
          </a:solidFill>
          <a:ln/>
        </p:spPr>
      </p:sp>
      <p:sp>
        <p:nvSpPr>
          <p:cNvPr id="5" name="Text 2"/>
          <p:cNvSpPr/>
          <p:nvPr/>
        </p:nvSpPr>
        <p:spPr>
          <a:xfrm>
            <a:off x="1530906" y="3010495"/>
            <a:ext cx="2899410" cy="708660"/>
          </a:xfrm>
          <a:prstGeom prst="rect">
            <a:avLst/>
          </a:prstGeom>
          <a:noFill/>
          <a:ln/>
        </p:spPr>
        <p:txBody>
          <a:bodyPr wrap="squar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Kiểu dữ liệu List và Pandas</a:t>
            </a:r>
            <a:endParaRPr lang="en-US" sz="2200" dirty="0"/>
          </a:p>
        </p:txBody>
      </p:sp>
      <p:sp>
        <p:nvSpPr>
          <p:cNvPr id="6" name="Text 3"/>
          <p:cNvSpPr/>
          <p:nvPr/>
        </p:nvSpPr>
        <p:spPr>
          <a:xfrm>
            <a:off x="1530906" y="3855244"/>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List lưu trữ chuỗi bình luận, Pandas xử lý dữ liệu bảng, làm sạch và chuẩn bị cho mô hình.</a:t>
            </a:r>
            <a:endParaRPr lang="en-US" sz="1750" dirty="0"/>
          </a:p>
        </p:txBody>
      </p:sp>
      <p:sp>
        <p:nvSpPr>
          <p:cNvPr id="7" name="Shape 4"/>
          <p:cNvSpPr/>
          <p:nvPr/>
        </p:nvSpPr>
        <p:spPr>
          <a:xfrm>
            <a:off x="4713803" y="2932628"/>
            <a:ext cx="510302" cy="510302"/>
          </a:xfrm>
          <a:prstGeom prst="roundRect">
            <a:avLst>
              <a:gd name="adj" fmla="val 6667"/>
            </a:avLst>
          </a:prstGeom>
          <a:solidFill>
            <a:srgbClr val="F2EEEE"/>
          </a:solidFill>
          <a:ln/>
        </p:spPr>
      </p:sp>
      <p:sp>
        <p:nvSpPr>
          <p:cNvPr id="8" name="Text 5"/>
          <p:cNvSpPr/>
          <p:nvPr/>
        </p:nvSpPr>
        <p:spPr>
          <a:xfrm>
            <a:off x="5450919" y="30104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Tiền xử lý văn bản</a:t>
            </a:r>
            <a:endParaRPr lang="en-US" sz="2200" dirty="0"/>
          </a:p>
        </p:txBody>
      </p:sp>
      <p:sp>
        <p:nvSpPr>
          <p:cNvPr id="9" name="Text 6"/>
          <p:cNvSpPr/>
          <p:nvPr/>
        </p:nvSpPr>
        <p:spPr>
          <a:xfrm>
            <a:off x="5450919" y="3500914"/>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Chuyển chữ thường, loại bỏ ký tự đặc biệt, stopwords, tách từ giúp dữ liệu sạch và chuẩn.</a:t>
            </a:r>
            <a:endParaRPr lang="en-US" sz="1750" dirty="0"/>
          </a:p>
        </p:txBody>
      </p:sp>
      <p:sp>
        <p:nvSpPr>
          <p:cNvPr id="10" name="Shape 7"/>
          <p:cNvSpPr/>
          <p:nvPr/>
        </p:nvSpPr>
        <p:spPr>
          <a:xfrm>
            <a:off x="793790" y="5760482"/>
            <a:ext cx="510302" cy="510302"/>
          </a:xfrm>
          <a:prstGeom prst="roundRect">
            <a:avLst>
              <a:gd name="adj" fmla="val 6667"/>
            </a:avLst>
          </a:prstGeom>
          <a:solidFill>
            <a:srgbClr val="F2EEEE"/>
          </a:solidFill>
          <a:ln/>
        </p:spPr>
      </p:sp>
      <p:sp>
        <p:nvSpPr>
          <p:cNvPr id="11" name="Text 8"/>
          <p:cNvSpPr/>
          <p:nvPr/>
        </p:nvSpPr>
        <p:spPr>
          <a:xfrm>
            <a:off x="1530906" y="583834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Trích xuất đặc trưng</a:t>
            </a:r>
            <a:endParaRPr lang="en-US" sz="2200" dirty="0"/>
          </a:p>
        </p:txBody>
      </p:sp>
      <p:sp>
        <p:nvSpPr>
          <p:cNvPr id="12" name="Text 9"/>
          <p:cNvSpPr/>
          <p:nvPr/>
        </p:nvSpPr>
        <p:spPr>
          <a:xfrm>
            <a:off x="1530906" y="6328767"/>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CountVectorizer đếm tần suất từ, TF-IDF gán trọng số từ đặc trưng để mô hình hiểu văn bản.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0195"/>
          </a:xfrm>
          <a:prstGeom prst="rect">
            <a:avLst/>
          </a:prstGeom>
        </p:spPr>
      </p:pic>
      <p:sp>
        <p:nvSpPr>
          <p:cNvPr id="3" name="Text 0"/>
          <p:cNvSpPr/>
          <p:nvPr/>
        </p:nvSpPr>
        <p:spPr>
          <a:xfrm>
            <a:off x="790932" y="621387"/>
            <a:ext cx="7562136" cy="1412319"/>
          </a:xfrm>
          <a:prstGeom prst="rect">
            <a:avLst/>
          </a:prstGeom>
          <a:noFill/>
          <a:ln/>
        </p:spPr>
        <p:txBody>
          <a:bodyPr wrap="square" lIns="0" tIns="0" rIns="0" bIns="0" rtlCol="0" anchor="t"/>
          <a:lstStyle/>
          <a:p>
            <a:pPr marL="0" indent="0" algn="l">
              <a:lnSpc>
                <a:spcPts val="5550"/>
              </a:lnSpc>
              <a:buNone/>
            </a:pPr>
            <a:r>
              <a:rPr lang="en-US" sz="4400" dirty="0">
                <a:solidFill>
                  <a:srgbClr val="152D47"/>
                </a:solidFill>
                <a:latin typeface="Crimson Pro Semi Bold" pitchFamily="34" charset="0"/>
                <a:ea typeface="Crimson Pro Semi Bold" pitchFamily="34" charset="-122"/>
                <a:cs typeface="Crimson Pro Semi Bold" pitchFamily="34" charset="-120"/>
              </a:rPr>
              <a:t>Mô Hình Học Máy Phân Loại Cảm Xúc</a:t>
            </a:r>
            <a:endParaRPr lang="en-US" sz="4400" dirty="0"/>
          </a:p>
        </p:txBody>
      </p:sp>
      <p:sp>
        <p:nvSpPr>
          <p:cNvPr id="4" name="Shape 1"/>
          <p:cNvSpPr/>
          <p:nvPr/>
        </p:nvSpPr>
        <p:spPr>
          <a:xfrm>
            <a:off x="790932" y="2372678"/>
            <a:ext cx="3668078" cy="2386489"/>
          </a:xfrm>
          <a:prstGeom prst="roundRect">
            <a:avLst>
              <a:gd name="adj" fmla="val 1420"/>
            </a:avLst>
          </a:prstGeom>
          <a:solidFill>
            <a:srgbClr val="F2EEEE"/>
          </a:solidFill>
          <a:ln/>
        </p:spPr>
      </p:sp>
      <p:sp>
        <p:nvSpPr>
          <p:cNvPr id="5" name="Text 2"/>
          <p:cNvSpPr/>
          <p:nvPr/>
        </p:nvSpPr>
        <p:spPr>
          <a:xfrm>
            <a:off x="1016913" y="2598658"/>
            <a:ext cx="2824877" cy="353139"/>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Naive Bayes</a:t>
            </a:r>
            <a:endParaRPr lang="en-US" sz="2200" dirty="0"/>
          </a:p>
        </p:txBody>
      </p:sp>
      <p:sp>
        <p:nvSpPr>
          <p:cNvPr id="6" name="Text 3"/>
          <p:cNvSpPr/>
          <p:nvPr/>
        </p:nvSpPr>
        <p:spPr>
          <a:xfrm>
            <a:off x="1016913" y="3087291"/>
            <a:ext cx="3216116" cy="1445895"/>
          </a:xfrm>
          <a:prstGeom prst="rect">
            <a:avLst/>
          </a:prstGeom>
          <a:noFill/>
          <a:ln/>
        </p:spPr>
        <p:txBody>
          <a:bodyPr wrap="square" lIns="0" tIns="0" rIns="0" bIns="0" rtlCol="0" anchor="t"/>
          <a:lstStyle/>
          <a:p>
            <a:pPr marL="0" indent="0" algn="l">
              <a:lnSpc>
                <a:spcPts val="2800"/>
              </a:lnSpc>
              <a:buNone/>
            </a:pPr>
            <a:r>
              <a:rPr lang="en-US" sz="1750" dirty="0">
                <a:solidFill>
                  <a:srgbClr val="4C4C4D"/>
                </a:solidFill>
                <a:latin typeface="Heebo" pitchFamily="34" charset="0"/>
                <a:ea typeface="Heebo" pitchFamily="34" charset="-122"/>
                <a:cs typeface="Heebo" pitchFamily="34" charset="-120"/>
              </a:rPr>
              <a:t>Dựa trên Định lý Bayes và giả định độc lập đặc trưng. Ưu điểm là đơn giản, nhanh, hiệu quả với dữ liệu văn bản.</a:t>
            </a:r>
            <a:endParaRPr lang="en-US" sz="1750" dirty="0"/>
          </a:p>
        </p:txBody>
      </p:sp>
      <p:sp>
        <p:nvSpPr>
          <p:cNvPr id="7" name="Shape 4"/>
          <p:cNvSpPr/>
          <p:nvPr/>
        </p:nvSpPr>
        <p:spPr>
          <a:xfrm>
            <a:off x="4684990" y="2372678"/>
            <a:ext cx="3668078" cy="2386489"/>
          </a:xfrm>
          <a:prstGeom prst="roundRect">
            <a:avLst>
              <a:gd name="adj" fmla="val 1420"/>
            </a:avLst>
          </a:prstGeom>
          <a:solidFill>
            <a:srgbClr val="F2EEEE"/>
          </a:solidFill>
          <a:ln/>
        </p:spPr>
      </p:sp>
      <p:sp>
        <p:nvSpPr>
          <p:cNvPr id="8" name="Text 5"/>
          <p:cNvSpPr/>
          <p:nvPr/>
        </p:nvSpPr>
        <p:spPr>
          <a:xfrm>
            <a:off x="4910971" y="2598658"/>
            <a:ext cx="2824877" cy="353139"/>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Logistic Regression</a:t>
            </a:r>
            <a:endParaRPr lang="en-US" sz="2200" dirty="0"/>
          </a:p>
        </p:txBody>
      </p:sp>
      <p:sp>
        <p:nvSpPr>
          <p:cNvPr id="9" name="Text 6"/>
          <p:cNvSpPr/>
          <p:nvPr/>
        </p:nvSpPr>
        <p:spPr>
          <a:xfrm>
            <a:off x="4910971" y="3087291"/>
            <a:ext cx="3216116" cy="1445895"/>
          </a:xfrm>
          <a:prstGeom prst="rect">
            <a:avLst/>
          </a:prstGeom>
          <a:noFill/>
          <a:ln/>
        </p:spPr>
        <p:txBody>
          <a:bodyPr wrap="square" lIns="0" tIns="0" rIns="0" bIns="0" rtlCol="0" anchor="t"/>
          <a:lstStyle/>
          <a:p>
            <a:pPr marL="0" indent="0" algn="l">
              <a:lnSpc>
                <a:spcPts val="2800"/>
              </a:lnSpc>
              <a:buNone/>
            </a:pPr>
            <a:r>
              <a:rPr lang="en-US" sz="1750" dirty="0">
                <a:solidFill>
                  <a:srgbClr val="4C4C4D"/>
                </a:solidFill>
                <a:latin typeface="Heebo" pitchFamily="34" charset="0"/>
                <a:ea typeface="Heebo" pitchFamily="34" charset="-122"/>
                <a:cs typeface="Heebo" pitchFamily="34" charset="-120"/>
              </a:rPr>
              <a:t>Mô hình hồi quy logistic dùng hàm sigmoid để phân loại nhị phân. Hiệu quả và dễ hiểu, thường dùng làm baseline.</a:t>
            </a:r>
            <a:endParaRPr lang="en-US" sz="1750" dirty="0"/>
          </a:p>
        </p:txBody>
      </p:sp>
      <p:sp>
        <p:nvSpPr>
          <p:cNvPr id="10" name="Shape 7"/>
          <p:cNvSpPr/>
          <p:nvPr/>
        </p:nvSpPr>
        <p:spPr>
          <a:xfrm>
            <a:off x="790932" y="4985147"/>
            <a:ext cx="7562136" cy="2623661"/>
          </a:xfrm>
          <a:prstGeom prst="roundRect">
            <a:avLst>
              <a:gd name="adj" fmla="val 1292"/>
            </a:avLst>
          </a:prstGeom>
          <a:solidFill>
            <a:srgbClr val="F2EEEE"/>
          </a:solidFill>
          <a:ln/>
        </p:spPr>
      </p:sp>
      <p:sp>
        <p:nvSpPr>
          <p:cNvPr id="11" name="Text 8"/>
          <p:cNvSpPr/>
          <p:nvPr/>
        </p:nvSpPr>
        <p:spPr>
          <a:xfrm>
            <a:off x="1016913" y="5211128"/>
            <a:ext cx="2824877" cy="353139"/>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Đánh giá mô hình</a:t>
            </a:r>
            <a:endParaRPr lang="en-US" sz="2200" dirty="0"/>
          </a:p>
        </p:txBody>
      </p:sp>
      <p:sp>
        <p:nvSpPr>
          <p:cNvPr id="12" name="Text 9"/>
          <p:cNvSpPr/>
          <p:nvPr/>
        </p:nvSpPr>
        <p:spPr>
          <a:xfrm>
            <a:off x="1016913" y="5699760"/>
            <a:ext cx="7110174" cy="361474"/>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4C4C4D"/>
                </a:solidFill>
                <a:latin typeface="Heebo" pitchFamily="34" charset="0"/>
                <a:ea typeface="Heebo" pitchFamily="34" charset="-122"/>
                <a:cs typeface="Heebo" pitchFamily="34" charset="-120"/>
              </a:rPr>
              <a:t>Accuracy: Tỷ lệ dự đoán đúng.</a:t>
            </a:r>
            <a:endParaRPr lang="en-US" sz="1750" dirty="0"/>
          </a:p>
        </p:txBody>
      </p:sp>
      <p:sp>
        <p:nvSpPr>
          <p:cNvPr id="13" name="Text 10"/>
          <p:cNvSpPr/>
          <p:nvPr/>
        </p:nvSpPr>
        <p:spPr>
          <a:xfrm>
            <a:off x="1016913" y="6140291"/>
            <a:ext cx="7110174" cy="361474"/>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4C4C4D"/>
                </a:solidFill>
                <a:latin typeface="Heebo" pitchFamily="34" charset="0"/>
                <a:ea typeface="Heebo" pitchFamily="34" charset="-122"/>
                <a:cs typeface="Heebo" pitchFamily="34" charset="-120"/>
              </a:rPr>
              <a:t>Precision: Độ chính xác lớp tích cực.</a:t>
            </a:r>
            <a:endParaRPr lang="en-US" sz="1750" dirty="0"/>
          </a:p>
        </p:txBody>
      </p:sp>
      <p:sp>
        <p:nvSpPr>
          <p:cNvPr id="14" name="Text 11"/>
          <p:cNvSpPr/>
          <p:nvPr/>
        </p:nvSpPr>
        <p:spPr>
          <a:xfrm>
            <a:off x="1016913" y="6580823"/>
            <a:ext cx="7110174" cy="361474"/>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4C4C4D"/>
                </a:solidFill>
                <a:latin typeface="Heebo" pitchFamily="34" charset="0"/>
                <a:ea typeface="Heebo" pitchFamily="34" charset="-122"/>
                <a:cs typeface="Heebo" pitchFamily="34" charset="-120"/>
              </a:rPr>
              <a:t>Recall: Tỷ lệ phát hiện đúng tích cực.</a:t>
            </a:r>
            <a:endParaRPr lang="en-US" sz="1750" dirty="0"/>
          </a:p>
        </p:txBody>
      </p:sp>
      <p:sp>
        <p:nvSpPr>
          <p:cNvPr id="15" name="Text 12"/>
          <p:cNvSpPr/>
          <p:nvPr/>
        </p:nvSpPr>
        <p:spPr>
          <a:xfrm>
            <a:off x="1016913" y="7021354"/>
            <a:ext cx="7110174" cy="361474"/>
          </a:xfrm>
          <a:prstGeom prst="rect">
            <a:avLst/>
          </a:prstGeom>
          <a:noFill/>
          <a:ln/>
        </p:spPr>
        <p:txBody>
          <a:bodyPr wrap="none" lIns="0" tIns="0" rIns="0" bIns="0" rtlCol="0" anchor="t"/>
          <a:lstStyle/>
          <a:p>
            <a:pPr marL="342900" indent="-342900" algn="l">
              <a:lnSpc>
                <a:spcPts val="2800"/>
              </a:lnSpc>
              <a:buSzPct val="100000"/>
              <a:buChar char="•"/>
            </a:pPr>
            <a:r>
              <a:rPr lang="en-US" sz="1750" dirty="0">
                <a:solidFill>
                  <a:srgbClr val="4C4C4D"/>
                </a:solidFill>
                <a:latin typeface="Heebo" pitchFamily="34" charset="0"/>
                <a:ea typeface="Heebo" pitchFamily="34" charset="-122"/>
                <a:cs typeface="Heebo" pitchFamily="34" charset="-120"/>
              </a:rPr>
              <a:t>F1-score: Cân bằng precision và recall.</a:t>
            </a:r>
            <a:endParaRPr lang="en-US" sz="1750" dirty="0"/>
          </a:p>
        </p:txBody>
      </p:sp>
    </p:spTree>
    <p:extLst>
      <p:ext uri="{BB962C8B-B14F-4D97-AF65-F5344CB8AC3E}">
        <p14:creationId xmlns:p14="http://schemas.microsoft.com/office/powerpoint/2010/main" val="664317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983694"/>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Đánh Giá Mô Hình và Trực Quan Hóa</a:t>
            </a:r>
            <a:endParaRPr lang="en-US" sz="4450" dirty="0"/>
          </a:p>
        </p:txBody>
      </p:sp>
      <p:sp>
        <p:nvSpPr>
          <p:cNvPr id="4" name="Shape 1"/>
          <p:cNvSpPr/>
          <p:nvPr/>
        </p:nvSpPr>
        <p:spPr>
          <a:xfrm>
            <a:off x="6280190" y="2741414"/>
            <a:ext cx="510302" cy="510302"/>
          </a:xfrm>
          <a:prstGeom prst="roundRect">
            <a:avLst>
              <a:gd name="adj" fmla="val 6667"/>
            </a:avLst>
          </a:prstGeom>
          <a:solidFill>
            <a:srgbClr val="F2EEEE"/>
          </a:solidFill>
          <a:ln/>
        </p:spPr>
      </p:sp>
      <p:sp>
        <p:nvSpPr>
          <p:cNvPr id="5" name="Text 2"/>
          <p:cNvSpPr/>
          <p:nvPr/>
        </p:nvSpPr>
        <p:spPr>
          <a:xfrm>
            <a:off x="7017306" y="281928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Chỉ số đánh giá</a:t>
            </a:r>
            <a:endParaRPr lang="en-US" sz="2200" dirty="0"/>
          </a:p>
        </p:txBody>
      </p:sp>
      <p:sp>
        <p:nvSpPr>
          <p:cNvPr id="6" name="Text 3"/>
          <p:cNvSpPr/>
          <p:nvPr/>
        </p:nvSpPr>
        <p:spPr>
          <a:xfrm>
            <a:off x="7017306" y="3309699"/>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Accuracy: tỷ lệ dự đoán đúng.</a:t>
            </a:r>
            <a:endParaRPr lang="en-US" sz="1750" dirty="0"/>
          </a:p>
        </p:txBody>
      </p:sp>
      <p:sp>
        <p:nvSpPr>
          <p:cNvPr id="7" name="Text 4"/>
          <p:cNvSpPr/>
          <p:nvPr/>
        </p:nvSpPr>
        <p:spPr>
          <a:xfrm>
            <a:off x="7017306" y="3751898"/>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Precision: độ chính xác khi dự đoán tích cực.</a:t>
            </a:r>
            <a:endParaRPr lang="en-US" sz="1750" dirty="0"/>
          </a:p>
        </p:txBody>
      </p:sp>
      <p:sp>
        <p:nvSpPr>
          <p:cNvPr id="8" name="Text 5"/>
          <p:cNvSpPr/>
          <p:nvPr/>
        </p:nvSpPr>
        <p:spPr>
          <a:xfrm>
            <a:off x="7017306" y="4194096"/>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Recall: tỷ lệ phát hiện đúng tích cực.</a:t>
            </a:r>
            <a:endParaRPr lang="en-US" sz="1750" dirty="0"/>
          </a:p>
        </p:txBody>
      </p:sp>
      <p:sp>
        <p:nvSpPr>
          <p:cNvPr id="9" name="Text 6"/>
          <p:cNvSpPr/>
          <p:nvPr/>
        </p:nvSpPr>
        <p:spPr>
          <a:xfrm>
            <a:off x="7017306" y="4636294"/>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F1-score: cân bằng precision và recall.</a:t>
            </a:r>
            <a:endParaRPr lang="en-US" sz="1750" dirty="0"/>
          </a:p>
        </p:txBody>
      </p:sp>
      <p:sp>
        <p:nvSpPr>
          <p:cNvPr id="10" name="Shape 7"/>
          <p:cNvSpPr/>
          <p:nvPr/>
        </p:nvSpPr>
        <p:spPr>
          <a:xfrm>
            <a:off x="6280190" y="5452824"/>
            <a:ext cx="510302" cy="510302"/>
          </a:xfrm>
          <a:prstGeom prst="roundRect">
            <a:avLst>
              <a:gd name="adj" fmla="val 6667"/>
            </a:avLst>
          </a:prstGeom>
          <a:solidFill>
            <a:srgbClr val="F2EEEE"/>
          </a:solidFill>
          <a:ln/>
        </p:spPr>
      </p:sp>
      <p:sp>
        <p:nvSpPr>
          <p:cNvPr id="11" name="Text 8"/>
          <p:cNvSpPr/>
          <p:nvPr/>
        </p:nvSpPr>
        <p:spPr>
          <a:xfrm>
            <a:off x="7017306" y="553069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Trực quan hóa dữ liệu</a:t>
            </a:r>
            <a:endParaRPr lang="en-US" sz="2200" dirty="0"/>
          </a:p>
        </p:txBody>
      </p:sp>
      <p:sp>
        <p:nvSpPr>
          <p:cNvPr id="12" name="Text 9"/>
          <p:cNvSpPr/>
          <p:nvPr/>
        </p:nvSpPr>
        <p:spPr>
          <a:xfrm>
            <a:off x="7017306" y="6021110"/>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Sử dụng Matplotlib và Seaborn để vẽ biểu đồ Pie Chart thể hiện tỷ lệ cảm xúc tích cực và tiêu cực.</a:t>
            </a:r>
            <a:endParaRPr lang="en-US" sz="1750" dirty="0"/>
          </a:p>
        </p:txBody>
      </p:sp>
      <p:sp>
        <p:nvSpPr>
          <p:cNvPr id="13" name="Text 10"/>
          <p:cNvSpPr/>
          <p:nvPr/>
        </p:nvSpPr>
        <p:spPr>
          <a:xfrm>
            <a:off x="7017306" y="6883003"/>
            <a:ext cx="6819305" cy="362903"/>
          </a:xfrm>
          <a:prstGeom prst="rect">
            <a:avLst/>
          </a:prstGeom>
          <a:noFill/>
          <a:ln/>
        </p:spPr>
        <p:txBody>
          <a:bodyPr wrap="non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Giúp người dùng dễ dàng nắm bắt tổng quan phân bố cảm xúc.</a:t>
            </a:r>
            <a:endParaRPr lang="en-US" sz="1750" dirty="0"/>
          </a:p>
        </p:txBody>
      </p:sp>
      <p:sp>
        <p:nvSpPr>
          <p:cNvPr id="14" name="Rectangle 13"/>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5325" y="546259"/>
            <a:ext cx="7885152" cy="620911"/>
          </a:xfrm>
          <a:prstGeom prst="rect">
            <a:avLst/>
          </a:prstGeom>
          <a:noFill/>
          <a:ln/>
        </p:spPr>
        <p:txBody>
          <a:bodyPr wrap="none" lIns="0" tIns="0" rIns="0" bIns="0" rtlCol="0" anchor="t"/>
          <a:lstStyle/>
          <a:p>
            <a:pPr marL="0" indent="0" algn="l">
              <a:lnSpc>
                <a:spcPts val="4850"/>
              </a:lnSpc>
              <a:buNone/>
            </a:pPr>
            <a:r>
              <a:rPr lang="en-US" sz="3900" dirty="0">
                <a:solidFill>
                  <a:srgbClr val="152D47"/>
                </a:solidFill>
                <a:latin typeface="Crimson Pro Semi Bold" pitchFamily="34" charset="0"/>
                <a:ea typeface="Crimson Pro Semi Bold" pitchFamily="34" charset="-122"/>
                <a:cs typeface="Crimson Pro Semi Bold" pitchFamily="34" charset="-120"/>
              </a:rPr>
              <a:t>Thiết Kế Hệ Thống Phân Tích Cảm Xúc</a:t>
            </a:r>
            <a:endParaRPr lang="en-US" sz="3900" dirty="0"/>
          </a:p>
        </p:txBody>
      </p:sp>
      <p:sp>
        <p:nvSpPr>
          <p:cNvPr id="3" name="Shape 1"/>
          <p:cNvSpPr/>
          <p:nvPr/>
        </p:nvSpPr>
        <p:spPr>
          <a:xfrm>
            <a:off x="695325" y="1564481"/>
            <a:ext cx="1323975" cy="1144667"/>
          </a:xfrm>
          <a:prstGeom prst="roundRect">
            <a:avLst>
              <a:gd name="adj" fmla="val 2604"/>
            </a:avLst>
          </a:prstGeom>
          <a:solidFill>
            <a:srgbClr val="F2EEEE"/>
          </a:solidFill>
          <a:ln/>
        </p:spPr>
      </p:sp>
      <p:sp>
        <p:nvSpPr>
          <p:cNvPr id="4" name="Text 2"/>
          <p:cNvSpPr/>
          <p:nvPr/>
        </p:nvSpPr>
        <p:spPr>
          <a:xfrm>
            <a:off x="1217652" y="1962150"/>
            <a:ext cx="279321" cy="349210"/>
          </a:xfrm>
          <a:prstGeom prst="rect">
            <a:avLst/>
          </a:prstGeom>
          <a:noFill/>
          <a:ln/>
        </p:spPr>
        <p:txBody>
          <a:bodyPr wrap="none" lIns="0" tIns="0" rIns="0" bIns="0" rtlCol="0" anchor="t"/>
          <a:lstStyle/>
          <a:p>
            <a:pPr marL="0" indent="0" algn="ctr">
              <a:lnSpc>
                <a:spcPts val="3500"/>
              </a:lnSpc>
              <a:buNone/>
            </a:pPr>
            <a:r>
              <a:rPr lang="en-US" sz="2150" dirty="0">
                <a:solidFill>
                  <a:srgbClr val="4C4C4D"/>
                </a:solidFill>
                <a:latin typeface="Crimson Pro Semi Bold" pitchFamily="34" charset="0"/>
                <a:ea typeface="Crimson Pro Semi Bold" pitchFamily="34" charset="-122"/>
                <a:cs typeface="Crimson Pro Semi Bold" pitchFamily="34" charset="-120"/>
              </a:rPr>
              <a:t>1</a:t>
            </a:r>
            <a:endParaRPr lang="en-US" sz="2150" dirty="0"/>
          </a:p>
        </p:txBody>
      </p:sp>
      <p:sp>
        <p:nvSpPr>
          <p:cNvPr id="5" name="Text 3"/>
          <p:cNvSpPr/>
          <p:nvPr/>
        </p:nvSpPr>
        <p:spPr>
          <a:xfrm>
            <a:off x="2217896" y="1763078"/>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4C4C4D"/>
                </a:solidFill>
                <a:latin typeface="Crimson Pro Semi Bold" pitchFamily="34" charset="0"/>
                <a:ea typeface="Crimson Pro Semi Bold" pitchFamily="34" charset="-122"/>
                <a:cs typeface="Crimson Pro Semi Bold" pitchFamily="34" charset="-120"/>
              </a:rPr>
              <a:t>Thu thập dữ liệu</a:t>
            </a:r>
            <a:endParaRPr lang="en-US" sz="1950" dirty="0"/>
          </a:p>
        </p:txBody>
      </p:sp>
      <p:sp>
        <p:nvSpPr>
          <p:cNvPr id="6" name="Text 4"/>
          <p:cNvSpPr/>
          <p:nvPr/>
        </p:nvSpPr>
        <p:spPr>
          <a:xfrm>
            <a:off x="2217896" y="2192655"/>
            <a:ext cx="7717988" cy="317897"/>
          </a:xfrm>
          <a:prstGeom prst="rect">
            <a:avLst/>
          </a:prstGeom>
          <a:noFill/>
          <a:ln/>
        </p:spPr>
        <p:txBody>
          <a:bodyPr wrap="none" lIns="0" tIns="0" rIns="0" bIns="0" rtlCol="0" anchor="t"/>
          <a:lstStyle/>
          <a:p>
            <a:pPr marL="0" indent="0" algn="l">
              <a:lnSpc>
                <a:spcPts val="2500"/>
              </a:lnSpc>
              <a:buNone/>
            </a:pPr>
            <a:r>
              <a:rPr lang="en-US" sz="1550" dirty="0">
                <a:solidFill>
                  <a:srgbClr val="4C4C4D"/>
                </a:solidFill>
                <a:latin typeface="Heebo" pitchFamily="34" charset="0"/>
                <a:ea typeface="Heebo" pitchFamily="34" charset="-122"/>
                <a:cs typeface="Heebo" pitchFamily="34" charset="-120"/>
              </a:rPr>
              <a:t>Đọc dữ liệu bình luận và nhãn cảm xúc từ file CSV, lọc dữ liệu thiếu, chuẩn hóa văn bản.</a:t>
            </a:r>
            <a:endParaRPr lang="en-US" sz="1550" dirty="0"/>
          </a:p>
        </p:txBody>
      </p:sp>
      <p:sp>
        <p:nvSpPr>
          <p:cNvPr id="7" name="Shape 5"/>
          <p:cNvSpPr/>
          <p:nvPr/>
        </p:nvSpPr>
        <p:spPr>
          <a:xfrm>
            <a:off x="2118598" y="2699623"/>
            <a:ext cx="11717179" cy="11430"/>
          </a:xfrm>
          <a:prstGeom prst="roundRect">
            <a:avLst>
              <a:gd name="adj" fmla="val 260737"/>
            </a:avLst>
          </a:prstGeom>
          <a:solidFill>
            <a:srgbClr val="D8D4D4"/>
          </a:solidFill>
          <a:ln/>
        </p:spPr>
      </p:sp>
      <p:sp>
        <p:nvSpPr>
          <p:cNvPr id="8" name="Shape 6"/>
          <p:cNvSpPr/>
          <p:nvPr/>
        </p:nvSpPr>
        <p:spPr>
          <a:xfrm>
            <a:off x="695325" y="2808446"/>
            <a:ext cx="2647950" cy="1144667"/>
          </a:xfrm>
          <a:prstGeom prst="roundRect">
            <a:avLst>
              <a:gd name="adj" fmla="val 2604"/>
            </a:avLst>
          </a:prstGeom>
          <a:solidFill>
            <a:srgbClr val="F2EEEE"/>
          </a:solidFill>
          <a:ln/>
        </p:spPr>
      </p:sp>
      <p:sp>
        <p:nvSpPr>
          <p:cNvPr id="9" name="Text 7"/>
          <p:cNvSpPr/>
          <p:nvPr/>
        </p:nvSpPr>
        <p:spPr>
          <a:xfrm>
            <a:off x="1879640" y="3206115"/>
            <a:ext cx="279321" cy="349210"/>
          </a:xfrm>
          <a:prstGeom prst="rect">
            <a:avLst/>
          </a:prstGeom>
          <a:noFill/>
          <a:ln/>
        </p:spPr>
        <p:txBody>
          <a:bodyPr wrap="none" lIns="0" tIns="0" rIns="0" bIns="0" rtlCol="0" anchor="t"/>
          <a:lstStyle/>
          <a:p>
            <a:pPr marL="0" indent="0" algn="ctr">
              <a:lnSpc>
                <a:spcPts val="3500"/>
              </a:lnSpc>
              <a:buNone/>
            </a:pPr>
            <a:r>
              <a:rPr lang="en-US" sz="2150" dirty="0">
                <a:solidFill>
                  <a:srgbClr val="4C4C4D"/>
                </a:solidFill>
                <a:latin typeface="Crimson Pro Semi Bold" pitchFamily="34" charset="0"/>
                <a:ea typeface="Crimson Pro Semi Bold" pitchFamily="34" charset="-122"/>
                <a:cs typeface="Crimson Pro Semi Bold" pitchFamily="34" charset="-120"/>
              </a:rPr>
              <a:t>2</a:t>
            </a:r>
            <a:endParaRPr lang="en-US" sz="2150" dirty="0"/>
          </a:p>
        </p:txBody>
      </p:sp>
      <p:sp>
        <p:nvSpPr>
          <p:cNvPr id="10" name="Text 8"/>
          <p:cNvSpPr/>
          <p:nvPr/>
        </p:nvSpPr>
        <p:spPr>
          <a:xfrm>
            <a:off x="3541871" y="3007043"/>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4C4C4D"/>
                </a:solidFill>
                <a:latin typeface="Crimson Pro Semi Bold" pitchFamily="34" charset="0"/>
                <a:ea typeface="Crimson Pro Semi Bold" pitchFamily="34" charset="-122"/>
                <a:cs typeface="Crimson Pro Semi Bold" pitchFamily="34" charset="-120"/>
              </a:rPr>
              <a:t>Tiền xử lý văn bản</a:t>
            </a:r>
            <a:endParaRPr lang="en-US" sz="1950" dirty="0"/>
          </a:p>
        </p:txBody>
      </p:sp>
      <p:sp>
        <p:nvSpPr>
          <p:cNvPr id="11" name="Text 9"/>
          <p:cNvSpPr/>
          <p:nvPr/>
        </p:nvSpPr>
        <p:spPr>
          <a:xfrm>
            <a:off x="3541871" y="3436620"/>
            <a:ext cx="7547253" cy="317897"/>
          </a:xfrm>
          <a:prstGeom prst="rect">
            <a:avLst/>
          </a:prstGeom>
          <a:noFill/>
          <a:ln/>
        </p:spPr>
        <p:txBody>
          <a:bodyPr wrap="none" lIns="0" tIns="0" rIns="0" bIns="0" rtlCol="0" anchor="t"/>
          <a:lstStyle/>
          <a:p>
            <a:pPr marL="0" indent="0" algn="l">
              <a:lnSpc>
                <a:spcPts val="2500"/>
              </a:lnSpc>
              <a:buNone/>
            </a:pPr>
            <a:r>
              <a:rPr lang="en-US" sz="1550" dirty="0">
                <a:solidFill>
                  <a:srgbClr val="4C4C4D"/>
                </a:solidFill>
                <a:latin typeface="Heebo" pitchFamily="34" charset="0"/>
                <a:ea typeface="Heebo" pitchFamily="34" charset="-122"/>
                <a:cs typeface="Heebo" pitchFamily="34" charset="-120"/>
              </a:rPr>
              <a:t>Chuyển chữ thường, loại bỏ ký tự đặc biệt, stopwords, chuyển đổi thành đặc trưng số.</a:t>
            </a:r>
            <a:endParaRPr lang="en-US" sz="1550" dirty="0"/>
          </a:p>
        </p:txBody>
      </p:sp>
      <p:sp>
        <p:nvSpPr>
          <p:cNvPr id="12" name="Shape 10"/>
          <p:cNvSpPr/>
          <p:nvPr/>
        </p:nvSpPr>
        <p:spPr>
          <a:xfrm>
            <a:off x="3442573" y="3943588"/>
            <a:ext cx="10393204" cy="11430"/>
          </a:xfrm>
          <a:prstGeom prst="roundRect">
            <a:avLst>
              <a:gd name="adj" fmla="val 260737"/>
            </a:avLst>
          </a:prstGeom>
          <a:solidFill>
            <a:srgbClr val="D8D4D4"/>
          </a:solidFill>
          <a:ln/>
        </p:spPr>
      </p:sp>
      <p:sp>
        <p:nvSpPr>
          <p:cNvPr id="13" name="Shape 11"/>
          <p:cNvSpPr/>
          <p:nvPr/>
        </p:nvSpPr>
        <p:spPr>
          <a:xfrm>
            <a:off x="695325" y="4052411"/>
            <a:ext cx="3971925" cy="1144667"/>
          </a:xfrm>
          <a:prstGeom prst="roundRect">
            <a:avLst>
              <a:gd name="adj" fmla="val 2604"/>
            </a:avLst>
          </a:prstGeom>
          <a:solidFill>
            <a:srgbClr val="F2EEEE"/>
          </a:solidFill>
          <a:ln/>
        </p:spPr>
      </p:sp>
      <p:sp>
        <p:nvSpPr>
          <p:cNvPr id="14" name="Text 12"/>
          <p:cNvSpPr/>
          <p:nvPr/>
        </p:nvSpPr>
        <p:spPr>
          <a:xfrm>
            <a:off x="2541627" y="4450080"/>
            <a:ext cx="279321" cy="349210"/>
          </a:xfrm>
          <a:prstGeom prst="rect">
            <a:avLst/>
          </a:prstGeom>
          <a:noFill/>
          <a:ln/>
        </p:spPr>
        <p:txBody>
          <a:bodyPr wrap="none" lIns="0" tIns="0" rIns="0" bIns="0" rtlCol="0" anchor="t"/>
          <a:lstStyle/>
          <a:p>
            <a:pPr marL="0" indent="0" algn="ctr">
              <a:lnSpc>
                <a:spcPts val="3500"/>
              </a:lnSpc>
              <a:buNone/>
            </a:pPr>
            <a:r>
              <a:rPr lang="en-US" sz="2150" dirty="0">
                <a:solidFill>
                  <a:srgbClr val="4C4C4D"/>
                </a:solidFill>
                <a:latin typeface="Crimson Pro Semi Bold" pitchFamily="34" charset="0"/>
                <a:ea typeface="Crimson Pro Semi Bold" pitchFamily="34" charset="-122"/>
                <a:cs typeface="Crimson Pro Semi Bold" pitchFamily="34" charset="-120"/>
              </a:rPr>
              <a:t>3</a:t>
            </a:r>
            <a:endParaRPr lang="en-US" sz="2150" dirty="0"/>
          </a:p>
        </p:txBody>
      </p:sp>
      <p:sp>
        <p:nvSpPr>
          <p:cNvPr id="15" name="Text 13"/>
          <p:cNvSpPr/>
          <p:nvPr/>
        </p:nvSpPr>
        <p:spPr>
          <a:xfrm>
            <a:off x="4865846" y="4251008"/>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4C4C4D"/>
                </a:solidFill>
                <a:latin typeface="Crimson Pro Semi Bold" pitchFamily="34" charset="0"/>
                <a:ea typeface="Crimson Pro Semi Bold" pitchFamily="34" charset="-122"/>
                <a:cs typeface="Crimson Pro Semi Bold" pitchFamily="34" charset="-120"/>
              </a:rPr>
              <a:t>Huấn luyện mô hình</a:t>
            </a:r>
            <a:endParaRPr lang="en-US" sz="1950" dirty="0"/>
          </a:p>
        </p:txBody>
      </p:sp>
      <p:sp>
        <p:nvSpPr>
          <p:cNvPr id="16" name="Text 14"/>
          <p:cNvSpPr/>
          <p:nvPr/>
        </p:nvSpPr>
        <p:spPr>
          <a:xfrm>
            <a:off x="4865846" y="4680585"/>
            <a:ext cx="7073741" cy="317897"/>
          </a:xfrm>
          <a:prstGeom prst="rect">
            <a:avLst/>
          </a:prstGeom>
          <a:noFill/>
          <a:ln/>
        </p:spPr>
        <p:txBody>
          <a:bodyPr wrap="none" lIns="0" tIns="0" rIns="0" bIns="0" rtlCol="0" anchor="t"/>
          <a:lstStyle/>
          <a:p>
            <a:pPr marL="0" indent="0" algn="l">
              <a:lnSpc>
                <a:spcPts val="2500"/>
              </a:lnSpc>
              <a:buNone/>
            </a:pPr>
            <a:r>
              <a:rPr lang="en-US" sz="1550" dirty="0">
                <a:solidFill>
                  <a:srgbClr val="4C4C4D"/>
                </a:solidFill>
                <a:latin typeface="Heebo" pitchFamily="34" charset="0"/>
                <a:ea typeface="Heebo" pitchFamily="34" charset="-122"/>
                <a:cs typeface="Heebo" pitchFamily="34" charset="-120"/>
              </a:rPr>
              <a:t>Xây dựng và huấn luyện Naive Bayes và Logistic Regression trên tập huấn luyện.</a:t>
            </a:r>
            <a:endParaRPr lang="en-US" sz="1550" dirty="0"/>
          </a:p>
        </p:txBody>
      </p:sp>
      <p:sp>
        <p:nvSpPr>
          <p:cNvPr id="17" name="Shape 15"/>
          <p:cNvSpPr/>
          <p:nvPr/>
        </p:nvSpPr>
        <p:spPr>
          <a:xfrm>
            <a:off x="4766548" y="5187553"/>
            <a:ext cx="9069229" cy="11430"/>
          </a:xfrm>
          <a:prstGeom prst="roundRect">
            <a:avLst>
              <a:gd name="adj" fmla="val 260737"/>
            </a:avLst>
          </a:prstGeom>
          <a:solidFill>
            <a:srgbClr val="D8D4D4"/>
          </a:solidFill>
          <a:ln/>
        </p:spPr>
      </p:sp>
      <p:sp>
        <p:nvSpPr>
          <p:cNvPr id="18" name="Shape 16"/>
          <p:cNvSpPr/>
          <p:nvPr/>
        </p:nvSpPr>
        <p:spPr>
          <a:xfrm>
            <a:off x="695325" y="5296376"/>
            <a:ext cx="5295900" cy="1144667"/>
          </a:xfrm>
          <a:prstGeom prst="roundRect">
            <a:avLst>
              <a:gd name="adj" fmla="val 2604"/>
            </a:avLst>
          </a:prstGeom>
          <a:solidFill>
            <a:srgbClr val="F2EEEE"/>
          </a:solidFill>
          <a:ln/>
        </p:spPr>
      </p:sp>
      <p:sp>
        <p:nvSpPr>
          <p:cNvPr id="19" name="Text 17"/>
          <p:cNvSpPr/>
          <p:nvPr/>
        </p:nvSpPr>
        <p:spPr>
          <a:xfrm>
            <a:off x="3203615" y="5694045"/>
            <a:ext cx="279321" cy="349210"/>
          </a:xfrm>
          <a:prstGeom prst="rect">
            <a:avLst/>
          </a:prstGeom>
          <a:noFill/>
          <a:ln/>
        </p:spPr>
        <p:txBody>
          <a:bodyPr wrap="none" lIns="0" tIns="0" rIns="0" bIns="0" rtlCol="0" anchor="t"/>
          <a:lstStyle/>
          <a:p>
            <a:pPr marL="0" indent="0" algn="ctr">
              <a:lnSpc>
                <a:spcPts val="3500"/>
              </a:lnSpc>
              <a:buNone/>
            </a:pPr>
            <a:r>
              <a:rPr lang="en-US" sz="2150" dirty="0">
                <a:solidFill>
                  <a:srgbClr val="4C4C4D"/>
                </a:solidFill>
                <a:latin typeface="Crimson Pro Semi Bold" pitchFamily="34" charset="0"/>
                <a:ea typeface="Crimson Pro Semi Bold" pitchFamily="34" charset="-122"/>
                <a:cs typeface="Crimson Pro Semi Bold" pitchFamily="34" charset="-120"/>
              </a:rPr>
              <a:t>4</a:t>
            </a:r>
            <a:endParaRPr lang="en-US" sz="2150" dirty="0"/>
          </a:p>
        </p:txBody>
      </p:sp>
      <p:sp>
        <p:nvSpPr>
          <p:cNvPr id="20" name="Text 18"/>
          <p:cNvSpPr/>
          <p:nvPr/>
        </p:nvSpPr>
        <p:spPr>
          <a:xfrm>
            <a:off x="6189821" y="5494972"/>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4C4C4D"/>
                </a:solidFill>
                <a:latin typeface="Crimson Pro Semi Bold" pitchFamily="34" charset="0"/>
                <a:ea typeface="Crimson Pro Semi Bold" pitchFamily="34" charset="-122"/>
                <a:cs typeface="Crimson Pro Semi Bold" pitchFamily="34" charset="-120"/>
              </a:rPr>
              <a:t>Dự đoán và đánh giá</a:t>
            </a:r>
            <a:endParaRPr lang="en-US" sz="1950" dirty="0"/>
          </a:p>
        </p:txBody>
      </p:sp>
      <p:sp>
        <p:nvSpPr>
          <p:cNvPr id="21" name="Text 19"/>
          <p:cNvSpPr/>
          <p:nvPr/>
        </p:nvSpPr>
        <p:spPr>
          <a:xfrm>
            <a:off x="6189821" y="5924550"/>
            <a:ext cx="5341739" cy="317897"/>
          </a:xfrm>
          <a:prstGeom prst="rect">
            <a:avLst/>
          </a:prstGeom>
          <a:noFill/>
          <a:ln/>
        </p:spPr>
        <p:txBody>
          <a:bodyPr wrap="none" lIns="0" tIns="0" rIns="0" bIns="0" rtlCol="0" anchor="t"/>
          <a:lstStyle/>
          <a:p>
            <a:pPr marL="0" indent="0" algn="l">
              <a:lnSpc>
                <a:spcPts val="2500"/>
              </a:lnSpc>
              <a:buNone/>
            </a:pPr>
            <a:r>
              <a:rPr lang="en-US" sz="1550" dirty="0">
                <a:solidFill>
                  <a:srgbClr val="4C4C4D"/>
                </a:solidFill>
                <a:latin typeface="Heebo" pitchFamily="34" charset="0"/>
                <a:ea typeface="Heebo" pitchFamily="34" charset="-122"/>
                <a:cs typeface="Heebo" pitchFamily="34" charset="-120"/>
              </a:rPr>
              <a:t>Đánh giá mô hình trên tập kiểm tra bằng các chỉ số hiệu quả.</a:t>
            </a:r>
            <a:endParaRPr lang="en-US" sz="1550" dirty="0"/>
          </a:p>
        </p:txBody>
      </p:sp>
      <p:sp>
        <p:nvSpPr>
          <p:cNvPr id="22" name="Shape 20"/>
          <p:cNvSpPr/>
          <p:nvPr/>
        </p:nvSpPr>
        <p:spPr>
          <a:xfrm>
            <a:off x="6090523" y="6431518"/>
            <a:ext cx="7745254" cy="11430"/>
          </a:xfrm>
          <a:prstGeom prst="roundRect">
            <a:avLst>
              <a:gd name="adj" fmla="val 260737"/>
            </a:avLst>
          </a:prstGeom>
          <a:solidFill>
            <a:srgbClr val="D8D4D4"/>
          </a:solidFill>
          <a:ln/>
        </p:spPr>
      </p:sp>
      <p:sp>
        <p:nvSpPr>
          <p:cNvPr id="23" name="Shape 21"/>
          <p:cNvSpPr/>
          <p:nvPr/>
        </p:nvSpPr>
        <p:spPr>
          <a:xfrm>
            <a:off x="695325" y="6540341"/>
            <a:ext cx="6619875" cy="1144667"/>
          </a:xfrm>
          <a:prstGeom prst="roundRect">
            <a:avLst>
              <a:gd name="adj" fmla="val 2604"/>
            </a:avLst>
          </a:prstGeom>
          <a:solidFill>
            <a:srgbClr val="F2EEEE"/>
          </a:solidFill>
          <a:ln/>
        </p:spPr>
      </p:sp>
      <p:sp>
        <p:nvSpPr>
          <p:cNvPr id="24" name="Text 22"/>
          <p:cNvSpPr/>
          <p:nvPr/>
        </p:nvSpPr>
        <p:spPr>
          <a:xfrm>
            <a:off x="3865602" y="6938010"/>
            <a:ext cx="279321" cy="349210"/>
          </a:xfrm>
          <a:prstGeom prst="rect">
            <a:avLst/>
          </a:prstGeom>
          <a:noFill/>
          <a:ln/>
        </p:spPr>
        <p:txBody>
          <a:bodyPr wrap="none" lIns="0" tIns="0" rIns="0" bIns="0" rtlCol="0" anchor="t"/>
          <a:lstStyle/>
          <a:p>
            <a:pPr marL="0" indent="0" algn="ctr">
              <a:lnSpc>
                <a:spcPts val="3500"/>
              </a:lnSpc>
              <a:buNone/>
            </a:pPr>
            <a:r>
              <a:rPr lang="en-US" sz="2150" dirty="0">
                <a:solidFill>
                  <a:srgbClr val="4C4C4D"/>
                </a:solidFill>
                <a:latin typeface="Crimson Pro Semi Bold" pitchFamily="34" charset="0"/>
                <a:ea typeface="Crimson Pro Semi Bold" pitchFamily="34" charset="-122"/>
                <a:cs typeface="Crimson Pro Semi Bold" pitchFamily="34" charset="-120"/>
              </a:rPr>
              <a:t>5</a:t>
            </a:r>
            <a:endParaRPr lang="en-US" sz="2150" dirty="0"/>
          </a:p>
        </p:txBody>
      </p:sp>
      <p:sp>
        <p:nvSpPr>
          <p:cNvPr id="25" name="Text 23"/>
          <p:cNvSpPr/>
          <p:nvPr/>
        </p:nvSpPr>
        <p:spPr>
          <a:xfrm>
            <a:off x="7513796" y="6738938"/>
            <a:ext cx="2483406" cy="310396"/>
          </a:xfrm>
          <a:prstGeom prst="rect">
            <a:avLst/>
          </a:prstGeom>
          <a:noFill/>
          <a:ln/>
        </p:spPr>
        <p:txBody>
          <a:bodyPr wrap="none" lIns="0" tIns="0" rIns="0" bIns="0" rtlCol="0" anchor="t"/>
          <a:lstStyle/>
          <a:p>
            <a:pPr marL="0" indent="0" algn="l">
              <a:lnSpc>
                <a:spcPts val="2400"/>
              </a:lnSpc>
              <a:buNone/>
            </a:pPr>
            <a:r>
              <a:rPr lang="en-US" sz="1950" dirty="0">
                <a:solidFill>
                  <a:srgbClr val="4C4C4D"/>
                </a:solidFill>
                <a:latin typeface="Crimson Pro Semi Bold" pitchFamily="34" charset="0"/>
                <a:ea typeface="Crimson Pro Semi Bold" pitchFamily="34" charset="-122"/>
                <a:cs typeface="Crimson Pro Semi Bold" pitchFamily="34" charset="-120"/>
              </a:rPr>
              <a:t>Trực quan hóa kết quả</a:t>
            </a:r>
            <a:endParaRPr lang="en-US" sz="1950" dirty="0"/>
          </a:p>
        </p:txBody>
      </p:sp>
      <p:sp>
        <p:nvSpPr>
          <p:cNvPr id="26" name="Text 24"/>
          <p:cNvSpPr/>
          <p:nvPr/>
        </p:nvSpPr>
        <p:spPr>
          <a:xfrm>
            <a:off x="7513796" y="7168515"/>
            <a:ext cx="5314117" cy="317897"/>
          </a:xfrm>
          <a:prstGeom prst="rect">
            <a:avLst/>
          </a:prstGeom>
          <a:noFill/>
          <a:ln/>
        </p:spPr>
        <p:txBody>
          <a:bodyPr wrap="none" lIns="0" tIns="0" rIns="0" bIns="0" rtlCol="0" anchor="t"/>
          <a:lstStyle/>
          <a:p>
            <a:pPr marL="0" indent="0" algn="l">
              <a:lnSpc>
                <a:spcPts val="2500"/>
              </a:lnSpc>
              <a:buNone/>
            </a:pPr>
            <a:r>
              <a:rPr lang="en-US" sz="1550" dirty="0">
                <a:solidFill>
                  <a:srgbClr val="4C4C4D"/>
                </a:solidFill>
                <a:latin typeface="Heebo" pitchFamily="34" charset="0"/>
                <a:ea typeface="Heebo" pitchFamily="34" charset="-122"/>
                <a:cs typeface="Heebo" pitchFamily="34" charset="-120"/>
              </a:rPr>
              <a:t>Hiển thị biểu đồ Pie Chart tỷ lệ cảm xúc tích cực và tiêu cực.</a:t>
            </a:r>
            <a:endParaRPr lang="en-US" sz="1550" dirty="0"/>
          </a:p>
        </p:txBody>
      </p:sp>
      <p:sp>
        <p:nvSpPr>
          <p:cNvPr id="27" name="Rectangle 26"/>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859756"/>
            <a:ext cx="9148048"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Cấu Trúc Dữ Liệu và Luồng Thuật Toán</a:t>
            </a:r>
            <a:endParaRPr lang="en-US" sz="4450" dirty="0"/>
          </a:p>
        </p:txBody>
      </p:sp>
      <p:sp>
        <p:nvSpPr>
          <p:cNvPr id="3" name="Text 1"/>
          <p:cNvSpPr/>
          <p:nvPr/>
        </p:nvSpPr>
        <p:spPr>
          <a:xfrm>
            <a:off x="793790" y="313551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Cấu trúc dữ liệu</a:t>
            </a:r>
            <a:endParaRPr lang="en-US" sz="2200" dirty="0"/>
          </a:p>
        </p:txBody>
      </p:sp>
      <p:sp>
        <p:nvSpPr>
          <p:cNvPr id="4" name="Text 2"/>
          <p:cNvSpPr/>
          <p:nvPr/>
        </p:nvSpPr>
        <p:spPr>
          <a:xfrm>
            <a:off x="793790" y="3716655"/>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Sử dụng DataFrame lưu bình luận (chuỗi) và nhãn cảm xúc (0 hoặc 1).</a:t>
            </a:r>
            <a:endParaRPr lang="en-US" sz="1750" dirty="0"/>
          </a:p>
        </p:txBody>
      </p:sp>
      <p:sp>
        <p:nvSpPr>
          <p:cNvPr id="5" name="Text 3"/>
          <p:cNvSpPr/>
          <p:nvPr/>
        </p:nvSpPr>
        <p:spPr>
          <a:xfrm>
            <a:off x="793790" y="4646533"/>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Dữ liệu sau tiền xử lý được chuyển thành ma trận đặc trưng số để mô hình xử lý.</a:t>
            </a:r>
            <a:endParaRPr lang="en-US" sz="1750" dirty="0"/>
          </a:p>
        </p:txBody>
      </p:sp>
      <p:sp>
        <p:nvSpPr>
          <p:cNvPr id="6" name="Text 4"/>
          <p:cNvSpPr/>
          <p:nvPr/>
        </p:nvSpPr>
        <p:spPr>
          <a:xfrm>
            <a:off x="7599521" y="313551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152D47"/>
                </a:solidFill>
                <a:latin typeface="Crimson Pro Semi Bold" pitchFamily="34" charset="0"/>
                <a:ea typeface="Crimson Pro Semi Bold" pitchFamily="34" charset="-122"/>
                <a:cs typeface="Crimson Pro Semi Bold" pitchFamily="34" charset="-120"/>
              </a:rPr>
              <a:t>Luồng thuật toán</a:t>
            </a:r>
            <a:endParaRPr lang="en-US" sz="2200" dirty="0"/>
          </a:p>
        </p:txBody>
      </p:sp>
      <p:sp>
        <p:nvSpPr>
          <p:cNvPr id="7" name="Text 5"/>
          <p:cNvSpPr/>
          <p:nvPr/>
        </p:nvSpPr>
        <p:spPr>
          <a:xfrm>
            <a:off x="7599521" y="3716655"/>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Đọc dữ liệu CSV.</a:t>
            </a:r>
            <a:endParaRPr lang="en-US" sz="1750" dirty="0"/>
          </a:p>
        </p:txBody>
      </p:sp>
      <p:sp>
        <p:nvSpPr>
          <p:cNvPr id="8" name="Text 6"/>
          <p:cNvSpPr/>
          <p:nvPr/>
        </p:nvSpPr>
        <p:spPr>
          <a:xfrm>
            <a:off x="7599521" y="41588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Tiền xử lý văn bản.</a:t>
            </a:r>
            <a:endParaRPr lang="en-US" sz="1750" dirty="0"/>
          </a:p>
        </p:txBody>
      </p:sp>
      <p:sp>
        <p:nvSpPr>
          <p:cNvPr id="9" name="Text 7"/>
          <p:cNvSpPr/>
          <p:nvPr/>
        </p:nvSpPr>
        <p:spPr>
          <a:xfrm>
            <a:off x="7599521" y="46010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Trích xuất đặc trưng.</a:t>
            </a:r>
            <a:endParaRPr lang="en-US" sz="1750" dirty="0"/>
          </a:p>
        </p:txBody>
      </p:sp>
      <p:sp>
        <p:nvSpPr>
          <p:cNvPr id="10" name="Text 8"/>
          <p:cNvSpPr/>
          <p:nvPr/>
        </p:nvSpPr>
        <p:spPr>
          <a:xfrm>
            <a:off x="7599521"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Huấn luyện mô hình.</a:t>
            </a:r>
            <a:endParaRPr lang="en-US" sz="1750" dirty="0"/>
          </a:p>
        </p:txBody>
      </p:sp>
      <p:sp>
        <p:nvSpPr>
          <p:cNvPr id="11" name="Text 9"/>
          <p:cNvSpPr/>
          <p:nvPr/>
        </p:nvSpPr>
        <p:spPr>
          <a:xfrm>
            <a:off x="7599521" y="54854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Dự đoán và đánh giá.</a:t>
            </a:r>
            <a:endParaRPr lang="en-US" sz="1750" dirty="0"/>
          </a:p>
        </p:txBody>
      </p:sp>
      <p:sp>
        <p:nvSpPr>
          <p:cNvPr id="12" name="Text 10"/>
          <p:cNvSpPr/>
          <p:nvPr/>
        </p:nvSpPr>
        <p:spPr>
          <a:xfrm>
            <a:off x="7599521" y="5927646"/>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C4C4D"/>
                </a:solidFill>
                <a:latin typeface="Heebo" pitchFamily="34" charset="0"/>
                <a:ea typeface="Heebo" pitchFamily="34" charset="-122"/>
                <a:cs typeface="Heebo" pitchFamily="34" charset="-120"/>
              </a:rPr>
              <a:t>Trực quan hóa kết quả.</a:t>
            </a:r>
            <a:endParaRPr lang="en-US" sz="1750" dirty="0"/>
          </a:p>
        </p:txBody>
      </p:sp>
      <p:sp>
        <p:nvSpPr>
          <p:cNvPr id="13" name="Rectangle 12"/>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87974"/>
            <a:ext cx="7288292" cy="708779"/>
          </a:xfrm>
          <a:prstGeom prst="rect">
            <a:avLst/>
          </a:prstGeom>
          <a:noFill/>
          <a:ln/>
        </p:spPr>
        <p:txBody>
          <a:bodyPr wrap="none" lIns="0" tIns="0" rIns="0" bIns="0" rtlCol="0" anchor="t"/>
          <a:lstStyle/>
          <a:p>
            <a:pPr marL="0" indent="0" algn="l">
              <a:lnSpc>
                <a:spcPts val="5550"/>
              </a:lnSpc>
              <a:buNone/>
            </a:pPr>
            <a:r>
              <a:rPr lang="en-US" sz="4450" dirty="0">
                <a:solidFill>
                  <a:srgbClr val="152D47"/>
                </a:solidFill>
                <a:latin typeface="Crimson Pro Semi Bold" pitchFamily="34" charset="0"/>
                <a:ea typeface="Crimson Pro Semi Bold" pitchFamily="34" charset="-122"/>
                <a:cs typeface="Crimson Pro Semi Bold" pitchFamily="34" charset="-120"/>
              </a:rPr>
              <a:t>Cấu Trúc Dữ Liệu và Tiền Xử Lý</a:t>
            </a:r>
            <a:endParaRPr lang="en-US" sz="4450" dirty="0"/>
          </a:p>
        </p:txBody>
      </p:sp>
      <p:sp>
        <p:nvSpPr>
          <p:cNvPr id="4" name="Shape 1"/>
          <p:cNvSpPr/>
          <p:nvPr/>
        </p:nvSpPr>
        <p:spPr>
          <a:xfrm>
            <a:off x="6280190" y="2936915"/>
            <a:ext cx="510302" cy="510302"/>
          </a:xfrm>
          <a:prstGeom prst="roundRect">
            <a:avLst>
              <a:gd name="adj" fmla="val 6667"/>
            </a:avLst>
          </a:prstGeom>
          <a:solidFill>
            <a:srgbClr val="F2EEEE"/>
          </a:solidFill>
          <a:ln/>
        </p:spPr>
      </p:sp>
      <p:sp>
        <p:nvSpPr>
          <p:cNvPr id="5" name="Text 2"/>
          <p:cNvSpPr/>
          <p:nvPr/>
        </p:nvSpPr>
        <p:spPr>
          <a:xfrm>
            <a:off x="7017306" y="30147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Dữ liệu chính</a:t>
            </a:r>
            <a:endParaRPr lang="en-US" sz="2200" dirty="0"/>
          </a:p>
        </p:txBody>
      </p:sp>
      <p:sp>
        <p:nvSpPr>
          <p:cNvPr id="6" name="Text 3"/>
          <p:cNvSpPr/>
          <p:nvPr/>
        </p:nvSpPr>
        <p:spPr>
          <a:xfrm>
            <a:off x="7017306" y="3505200"/>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Bảng DataFrame chứa bình luận (chuỗi) và nhãn cảm xúc (0 hoặc 1).</a:t>
            </a:r>
            <a:endParaRPr lang="en-US" sz="1750" dirty="0"/>
          </a:p>
        </p:txBody>
      </p:sp>
      <p:sp>
        <p:nvSpPr>
          <p:cNvPr id="7" name="Shape 4"/>
          <p:cNvSpPr/>
          <p:nvPr/>
        </p:nvSpPr>
        <p:spPr>
          <a:xfrm>
            <a:off x="10200203" y="2936915"/>
            <a:ext cx="510302" cy="510302"/>
          </a:xfrm>
          <a:prstGeom prst="roundRect">
            <a:avLst>
              <a:gd name="adj" fmla="val 6667"/>
            </a:avLst>
          </a:prstGeom>
          <a:solidFill>
            <a:srgbClr val="F2EEEE"/>
          </a:solidFill>
          <a:ln/>
        </p:spPr>
      </p:sp>
      <p:sp>
        <p:nvSpPr>
          <p:cNvPr id="8" name="Text 5"/>
          <p:cNvSpPr/>
          <p:nvPr/>
        </p:nvSpPr>
        <p:spPr>
          <a:xfrm>
            <a:off x="10937319" y="30147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Tiền xử lý</a:t>
            </a:r>
            <a:endParaRPr lang="en-US" sz="2200" dirty="0"/>
          </a:p>
        </p:txBody>
      </p:sp>
      <p:sp>
        <p:nvSpPr>
          <p:cNvPr id="9" name="Text 6"/>
          <p:cNvSpPr/>
          <p:nvPr/>
        </p:nvSpPr>
        <p:spPr>
          <a:xfrm>
            <a:off x="10937319" y="3505200"/>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Loại bỏ lỗi, thiếu thông tin, chuẩn hóa văn bản trước khi trích xuất đặc trưng.</a:t>
            </a:r>
            <a:endParaRPr lang="en-US" sz="1750" dirty="0"/>
          </a:p>
        </p:txBody>
      </p:sp>
      <p:sp>
        <p:nvSpPr>
          <p:cNvPr id="10" name="Shape 7"/>
          <p:cNvSpPr/>
          <p:nvPr/>
        </p:nvSpPr>
        <p:spPr>
          <a:xfrm>
            <a:off x="6280190" y="5047536"/>
            <a:ext cx="510302" cy="510302"/>
          </a:xfrm>
          <a:prstGeom prst="roundRect">
            <a:avLst>
              <a:gd name="adj" fmla="val 6667"/>
            </a:avLst>
          </a:prstGeom>
          <a:solidFill>
            <a:srgbClr val="F2EEEE"/>
          </a:solidFill>
          <a:ln/>
        </p:spPr>
      </p:sp>
      <p:sp>
        <p:nvSpPr>
          <p:cNvPr id="11" name="Text 8"/>
          <p:cNvSpPr/>
          <p:nvPr/>
        </p:nvSpPr>
        <p:spPr>
          <a:xfrm>
            <a:off x="7017306" y="512540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C4C4D"/>
                </a:solidFill>
                <a:latin typeface="Crimson Pro Semi Bold" pitchFamily="34" charset="0"/>
                <a:ea typeface="Crimson Pro Semi Bold" pitchFamily="34" charset="-122"/>
                <a:cs typeface="Crimson Pro Semi Bold" pitchFamily="34" charset="-120"/>
              </a:rPr>
              <a:t>Đặc trưng số</a:t>
            </a:r>
            <a:endParaRPr lang="en-US" sz="2200" dirty="0"/>
          </a:p>
        </p:txBody>
      </p:sp>
      <p:sp>
        <p:nvSpPr>
          <p:cNvPr id="12" name="Text 9"/>
          <p:cNvSpPr/>
          <p:nvPr/>
        </p:nvSpPr>
        <p:spPr>
          <a:xfrm>
            <a:off x="7017306" y="5615821"/>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4C4C4D"/>
                </a:solidFill>
                <a:latin typeface="Heebo" pitchFamily="34" charset="0"/>
                <a:ea typeface="Heebo" pitchFamily="34" charset="-122"/>
                <a:cs typeface="Heebo" pitchFamily="34" charset="-120"/>
              </a:rPr>
              <a:t>Chuyển dữ liệu văn bản thành ma trận đặc trưng dạng số để mô hình học máy xử lý.</a:t>
            </a:r>
            <a:endParaRPr lang="en-US" sz="1750" dirty="0"/>
          </a:p>
        </p:txBody>
      </p:sp>
      <p:sp>
        <p:nvSpPr>
          <p:cNvPr id="13" name="Rectangle 12"/>
          <p:cNvSpPr/>
          <p:nvPr/>
        </p:nvSpPr>
        <p:spPr>
          <a:xfrm>
            <a:off x="12871938" y="7757327"/>
            <a:ext cx="1647930" cy="3818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Tree>
    <p:extLst>
      <p:ext uri="{BB962C8B-B14F-4D97-AF65-F5344CB8AC3E}">
        <p14:creationId xmlns:p14="http://schemas.microsoft.com/office/powerpoint/2010/main" val="32741132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TotalTime>
  <Words>1179</Words>
  <Application>Microsoft Office PowerPoint</Application>
  <PresentationFormat>Custom</PresentationFormat>
  <Paragraphs>127</Paragraphs>
  <Slides>13</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Heebo</vt:lpstr>
      <vt:lpstr>Arial</vt:lpstr>
      <vt:lpstr>Crimson Pro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Admin</cp:lastModifiedBy>
  <cp:revision>3</cp:revision>
  <dcterms:created xsi:type="dcterms:W3CDTF">2025-05-26T15:03:46Z</dcterms:created>
  <dcterms:modified xsi:type="dcterms:W3CDTF">2025-05-26T15:15:38Z</dcterms:modified>
</cp:coreProperties>
</file>